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7" r:id="rId2"/>
    <p:sldId id="278" r:id="rId3"/>
    <p:sldId id="282" r:id="rId4"/>
    <p:sldId id="281" r:id="rId5"/>
    <p:sldId id="259" r:id="rId6"/>
    <p:sldId id="260" r:id="rId7"/>
    <p:sldId id="274" r:id="rId8"/>
    <p:sldId id="271" r:id="rId9"/>
    <p:sldId id="279" r:id="rId10"/>
    <p:sldId id="280" r:id="rId11"/>
    <p:sldId id="283" r:id="rId12"/>
    <p:sldId id="276" r:id="rId13"/>
    <p:sldId id="267" r:id="rId14"/>
  </p:sldIdLst>
  <p:sldSz cx="10693400" cy="756285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59200" autoAdjust="0"/>
  </p:normalViewPr>
  <p:slideViewPr>
    <p:cSldViewPr>
      <p:cViewPr varScale="1">
        <p:scale>
          <a:sx n="62" d="100"/>
          <a:sy n="62" d="100"/>
        </p:scale>
        <p:origin x="2730" y="72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F3D4436-91BE-4113-AA2C-C4E0512DAAEF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3050209-4D6C-42D9-B3C3-C4947642C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63EDEA3-A148-4989-9114-7C4914223140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7DA3904-8C60-477A-A151-D941B786B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spi.ru/source/files/tspp/prog/men.pdf" TargetMode="External"/><Relationship Id="rId3" Type="http://schemas.openxmlformats.org/officeDocument/2006/relationships/hyperlink" Target="https://sspi.ru/source/files/tspp/prog/pdo5.pdf" TargetMode="External"/><Relationship Id="rId7" Type="http://schemas.openxmlformats.org/officeDocument/2006/relationships/hyperlink" Target="https://sspi.ru/source/files/tspp/prog/dop_obr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spi.ru/source/files/tspp/prog/inklyuz.pdf" TargetMode="External"/><Relationship Id="rId5" Type="http://schemas.openxmlformats.org/officeDocument/2006/relationships/hyperlink" Target="https://sspi.ru/source/files/tspp/prog/pl5.pdf" TargetMode="External"/><Relationship Id="rId10" Type="http://schemas.openxmlformats.org/officeDocument/2006/relationships/hyperlink" Target="https://sspi.ru/source/files/tspp/prog/fiz_kult.pdf" TargetMode="External"/><Relationship Id="rId4" Type="http://schemas.openxmlformats.org/officeDocument/2006/relationships/hyperlink" Target="https://sspi.ru/source/files/tspp/prog/pno1.pdf" TargetMode="External"/><Relationship Id="rId9" Type="http://schemas.openxmlformats.org/officeDocument/2006/relationships/hyperlink" Target="https://sspi.ru/source/files/tspp/prog/tiflo.pdf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	Публичная декларация целей и задач министерства образования Ставропольского края (далее – министерство) на 2018 год одобрена в ходе заседания Общественного совета при министерстве 11 мая 2018 года. </a:t>
            </a:r>
          </a:p>
        </p:txBody>
      </p:sp>
      <p:sp>
        <p:nvSpPr>
          <p:cNvPr id="102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E31245-E0AA-46F6-BF73-14E7F052721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4287">
              <a:defRPr/>
            </a:pPr>
            <a:r>
              <a:rPr lang="ru-RU" dirty="0" smtClean="0"/>
              <a:t>	</a:t>
            </a:r>
            <a:r>
              <a:rPr lang="ru-RU" dirty="0" smtClean="0"/>
              <a:t>Профессиональные образовательные организации,</a:t>
            </a:r>
            <a:r>
              <a:rPr lang="ru-RU" baseline="0" dirty="0" smtClean="0"/>
              <a:t> </a:t>
            </a:r>
            <a:r>
              <a:rPr lang="ru-RU" dirty="0" smtClean="0"/>
              <a:t>образовательные организации высшего и дополнительного образования обладают значительным кадровым, интеллектуальным и технологическим потенциалом, успешно решают задачи расширения спектра образовательных услуг, повышения их адаптивности к меняющимся требованиям рынка труда, эффективного привлечения ресурсов стратегических партнеров.</a:t>
            </a:r>
          </a:p>
          <a:p>
            <a:pPr defTabSz="914287">
              <a:defRPr/>
            </a:pPr>
            <a:r>
              <a:rPr lang="ru-RU" dirty="0" smtClean="0"/>
              <a:t>	Для выстраивания эффективной региональной системы профессионального образования, сформированной на основе сетевого и кластерного подходов, в структуре  профессиональных образовательных организаций функционируют 13 профильных ресурсных центров и 6 многофункциональных центров прикладных квалификаций.</a:t>
            </a:r>
          </a:p>
          <a:p>
            <a:pPr algn="just" defTabSz="914287">
              <a:defRPr/>
            </a:pPr>
            <a:r>
              <a:rPr lang="ru-RU" dirty="0" smtClean="0"/>
              <a:t>	Подведомственные министерству образовательные организации высшего и дополнительного образования реализуют: </a:t>
            </a:r>
          </a:p>
          <a:p>
            <a:r>
              <a:rPr lang="ru-RU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- дополнительные профессиональные программы повышения квалификации по 7 направлениям (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и инклюзивное образование, Физическая  культура и </a:t>
            </a:r>
            <a:r>
              <a:rPr lang="ru-RU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здоровьесбережение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 работа, дополнительное образование и технологии, Психолого-педагогические технологии и менеджмент в образовании, Естественно-математические дисциплины и информационные технологии, Начальное образование, Дошкольное образование ( Напри</a:t>
            </a:r>
            <a:r>
              <a:rPr lang="ru-RU" sz="1200" i="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мер, программы СГПИ: Информационные технологии, Менеджмент, Нормативно-правовые основы образовательной деятельности, Психолого-педагогические основы образовательной деятельности, Современные педагогические технологии, Профессиональный стандарт педагога) </a:t>
            </a:r>
          </a:p>
          <a:p>
            <a:r>
              <a:rPr lang="ru-RU" b="0" dirty="0" smtClean="0"/>
              <a:t>	- </a:t>
            </a:r>
            <a:r>
              <a:rPr lang="ru-RU" b="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профессиональные программы профессиональной переподготовки по 5 направлениям (</a:t>
            </a:r>
            <a:r>
              <a:rPr lang="ru-RU" b="0" i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образование, </a:t>
            </a:r>
            <a:r>
              <a:rPr lang="ru-RU" b="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 (дефектологическое) образование, Дошкольная педагогика и психология, Менеджмент в образовании</a:t>
            </a:r>
            <a:r>
              <a:rPr lang="ru-RU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(Например, 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рограммы переподготовки СГПИ: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Дошкольное образование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Начальное образование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Логопедия,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Психология и педагогика инклюзивного образования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Дополнительное образование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Менеджмент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Тифлопедагогика,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Физическая культура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endParaRPr lang="ru-RU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b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Так, например, в  период с января по сентябрь  2018 года в краевом  институте развития образования</a:t>
            </a:r>
            <a:r>
              <a:rPr lang="ru-RU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повысили квалификацию 5899 руководящих и педагогических работников Ставропольского края. Реализация дополнительных профессиональных программ повышения квалификации и профессиональной переподготовки  осуществляется в очной форме с применением дистанционных образовательных технологий и  электронного обучения. Программы дополнительного профессионального образования разработаны с учетом квалификационных требований к должностям педагогических работников, ФГОС основного общего образования, ФГОС дошкольного образования, ФГОС образования обучающихся с ограниченными возможностями здоровья, концепций отдельных предметных областей, совершенствования системы оценки качества образования, выявленных потребностей педагогов и их работодателей в процессе общероссийских и региональных мониторинговых исследований.</a:t>
            </a:r>
          </a:p>
          <a:p>
            <a:pPr algn="just">
              <a:lnSpc>
                <a:spcPts val="12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Краевым  институтом развития образования</a:t>
            </a:r>
            <a:r>
              <a:rPr lang="ru-RU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профессиональная переподготовка по следующим направлениям: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«Специальное (дефектологическое) образование», «Дошкольная педагогика и психология», «Педагогическое образование», «Менеджмент в образовании».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по программам профессиональной переподготовки обучается более 250 человек.</a:t>
            </a:r>
          </a:p>
          <a:p>
            <a:pPr marL="631668" lvl="1" indent="-172273" algn="just">
              <a:lnSpc>
                <a:spcPts val="1200"/>
              </a:lnSpc>
              <a:buFontTx/>
              <a:buChar char="-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668" lvl="1" indent="-172273" algn="just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21BDFD-475E-443E-B1AB-C1C9106F379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	В целях реализации указов Президента Российской Федерации от 07 мая 2012 г. № 597 «О мероприятиях по реализации государственной социальной политики», 01 июня 2012 г. № 761 «О Национальной стратегии действий в интересах детей на 2012 - 2017 годы» и выполнения показателей повышения заработной платы, установленных «дорожной картой», из бюджета Ставропольского края на повышение заработной платы педагогических работников государственных и муниципальных образовательных организаций в 2018 году было дополнительно выделено 94 121,83 тыс. руб. 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	Это позволило за 9 месяцев 2018 года достичь следующих размеров средней заработной платы (по оперативным данным руководителей государственных организаций и руководителей органов управления образованием муниципальных районов и городских округов):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	- педагогических работников дошкольных образовательных учреждений  - 22 299,05 руб. или 100 % от прогнозной средней заработной платы в сфере общего образования за 2018 г.;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	- педагогических работников образовательных учреждений общего образования – 24 107,14 руб. или 101,08 % от прогнозного среднемесячного дохода от трудовой деятельности за 2018 г.;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	- преподавателей и мастеров производственного обучения образовательных учреждений начального и среднего профессионального образования – 24 393,35 руб. или 102,28 % от прогнозного среднемесячного дохода от трудовой деятельности за 2018 г.;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	- преподавателей образовательных учреждений высшего профессионального образования – 44 271,65 руб. или 185,63 % от прогнозного среднемесячного дохода от трудовой деятельности за 2018 г.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	- педагогических работников образовательных учреждений дополнительного образования – 24 891,35 руб. или 101,36 % от средней заработной платы учителей за январь-сентябрь 2018 г.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	По итогам 2018 года планируется достичь целевые показатели повышения заработной платы педагогических работников Ставропольского края в полном объеме.</a:t>
            </a:r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8AA7C2-3DB6-436B-A03E-E69C1FD98CA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	С целью поддержки образовательных организаций в крае уже несколько лет реализуются краевые программы, проводится обновление инфраструктуры зданий  образовательных организаций.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	С 2014 года реализуется проект  по замене оконных блоков в образовательных организациях. В 2018 году на данные цели было выделено 217,06 млн. рублей из краевого и муниципальных бюджетов.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	С 2017 года финансируются мероприятия по капитальному ремонту кровель. В 2018 году на данные цели выделено 240,45 млн. рублей.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Это позволит отремонтировать кровли в 36 школах.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33 школах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работы на данный момент уже выполнены,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еще в 3-х будут проведены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 августу 2019 года.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С 2014 года в крае реализуется проект по созданию условий для занятий физической культурой и спортом в сельских школах. В 2018 году на данные цели было выделено из федерального бюджета 54,65 млн. рублей, из краевого и муниципальных бюджетов 6,98 млн. рублей.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 </a:t>
            </a:r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5E2C65-A45E-41BF-AA95-89A37FD24E3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	Она принималась с целью развития механизмов информационной открытости министерства и повышения эффективности работы всего образовательного комплекса Ставропольского края и представляет в понятном и доступном для граждан формате приоритетные направления деятельности министерства в 2018 году. Публичная декларация состоит из 10 разделов.</a:t>
            </a:r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E9B26E-2CCD-4F12-8D30-1535CBA636C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rtl="0" fontAlgn="base"/>
            <a:r>
              <a:rPr lang="ru-RU" dirty="0" smtClean="0"/>
              <a:t>	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В социальной сфере края одно из ключевых мест занимает дошкольное образование. С целью соблюдения действующего законодательства край совместно с муниципалитетами с 2012 года решал задачу доступности дошкольного образования для детей в возрасте от 3 до 7 лет. Во многих муниципалитетах вплотную подошли к решению данной задачи, но задача удовлетворения потребности населения в дошкольном образовании детей в возрасте от 3 до 7 лет все еще стоит на повестке дня. Прежде всего, это касается города Ставрополя и Шпаковского района. До сих пор в большинстве случаев в местах массовой застройки строительство детских садов отстает от темпов введения жилья, что вызывает социальную напряженность. Несмотря на то, что решение данной проблемы находится в зоне ответственности органов местного самоуправления, правительством края ежегодно ведется работа по привлечению средств из федерального бюджета и выделению средств из краевого бюджета.  В 2018 году ведется строительство детского сада на 280 мест в г. Михайловске с привлечением средств из федерального бюджета. Завершить строительство планируется до конца текущего года.</a:t>
            </a:r>
            <a:endParaRPr lang="ru-RU" dirty="0" smtClean="0">
              <a:effectLst/>
            </a:endParaRPr>
          </a:p>
          <a:p>
            <a:pPr rtl="0"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2. В Ставропольском крае осуществляются мероприятия по научно-методическому сопровождению реализации федерального государственного образовательного стандарта дошкольного образования (далее – ФГОС ДО). </a:t>
            </a:r>
            <a:endParaRPr lang="ru-RU" dirty="0" smtClean="0">
              <a:effectLst/>
            </a:endParaRPr>
          </a:p>
          <a:p>
            <a:pPr rtl="0"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В целях повышения квалификации и профессиональной переподготовки педагогов дошкольного образования с учетом компетенций, определенных профессиональным стандартом, а также на основе выявленных дефицитов в практике работы педагогических работников при реализации ФГОС ДО краевым институтом развития образования осуществляются мониторинговые исследования по вопросам эффективности реализации ФГОС ДО, обновление дополнительных профессиональных программ повышения квалификации и профессиональной переподготовки педагогов дошкольного образования, проводятся  семинары, конференции, круглые столы, совещания по проблемам дошкольного образования с целью обмена конструктивным опытов реализации ФГОС ДО.</a:t>
            </a:r>
            <a:endParaRPr lang="ru-RU" dirty="0" smtClean="0">
              <a:effectLst/>
            </a:endParaRPr>
          </a:p>
          <a:p>
            <a:pPr rtl="0"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За период с 01 января 2017 года по 01 сентября 2018 года на базе СКИРО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ПКиПРО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организовано обучение более 2,5 тысяч человек по программам дополнительного профессионального образования по вопросам реализации основной образовательной программы дошкольного образования. До конца 2018 года планируется обучить еще более 500 педагогических работников. </a:t>
            </a:r>
            <a:endParaRPr lang="ru-RU" dirty="0" smtClean="0">
              <a:effectLst/>
            </a:endParaRPr>
          </a:p>
          <a:p>
            <a:pPr rtl="0"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Лонгитюдное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исследование, проведенное в крае в 2016 и 2017 годах, показывает, что в дошкольных образовательных организациях созданы необходимые условия для гармоничного, разностороннего развития физической, личностной, интеллектуально-познавательной и эмоциональной сфер личности ребенка. В центре внимания находятся психолого-педагогические условия, что особенно важно в условиях работы детских садов по новым федеральным стандартам. </a:t>
            </a:r>
            <a:endParaRPr lang="ru-RU" dirty="0" smtClean="0">
              <a:effectLst/>
            </a:endParaRPr>
          </a:p>
          <a:p>
            <a:pPr rtl="0"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Вместе с тем, выявленные проблемные зоны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(развивающая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предметно-пространственная среда в группах является недостаточно насыщенной и доступной для самостоятельного использования детьми,  наблюдается большая наполняемость групп, 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дефицит площади в групповых помещениях)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позволяют определить задачи,  стоящие перед нами. Это формирование содержательно-насыщенной, вариативной образовательной среды, позволяющей создать условия для всестороннего развития дошкольников и тем самым дать качественный старт для их дальнейшего развития.</a:t>
            </a:r>
            <a:endParaRPr lang="ru-RU" dirty="0" smtClean="0">
              <a:effectLst/>
            </a:endParaRPr>
          </a:p>
          <a:p>
            <a:pPr rtl="0"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dirty="0" smtClean="0">
              <a:effectLst/>
            </a:endParaRPr>
          </a:p>
          <a:p>
            <a:pPr rtl="0"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3. В Ставропольском крае продолжается работа по развитию вариативных форм дошкольного образования. В 2018 году данной формой образования охвачено почти 9 000 детей, в 2017 году было охвачено более 7 500 детей. </a:t>
            </a:r>
            <a:endParaRPr lang="ru-RU" dirty="0" smtClean="0">
              <a:effectLst/>
            </a:endParaRPr>
          </a:p>
          <a:p>
            <a:pPr rtl="0" eaLnBrk="1" fontAlgn="base" latinLnBrk="0" hangingPunct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Вместе с тем, в 2018 году увеличилось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количество детей, посещающих негосударственные образовательные организации.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2017 году количество детей, получающих дошкольное образование в негосударственных образовательных организациях, составляло 846 детей. В 2018 году количество детей уже составило 1007 человек. Уменьшилось количество семейных групп. В 2017 году было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организовано 6 семейных дошкольных групп, в них 24 ребенка. В 2018 году организовано 5 семейных дошкольных групп, в них 19 детей. </a:t>
            </a:r>
            <a:endParaRPr lang="ru-RU" dirty="0" smtClean="0">
              <a:effectLst/>
            </a:endParaRPr>
          </a:p>
          <a:p>
            <a:pPr rtl="0" fontAlgn="base"/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базе образовательных организаций функционируют 158 групп кратковременного пребывания (1 761 ребенок), 9 групп присмотра и ухода за детьми (170 детей), 5 семейных дошкольных групп (19 детей),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785 консультационных пунктов (6 939 детей). </a:t>
            </a:r>
            <a:endParaRPr lang="ru-RU" dirty="0" smtClean="0">
              <a:effectLst/>
            </a:endParaRPr>
          </a:p>
          <a:p>
            <a:pPr rtl="0"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территории края функционируют 11 негосударственных образовательных организаций, осуществляющих дошкольное образование (1 007 детей), в том числе 3 индивидуальных предпринимателя, имеющих лицензию на осуществление образовательной деятельности, финансирование предоставления образовательных услуг которых осуществляется за счет бюджета Ставропольского края. </a:t>
            </a:r>
            <a:endParaRPr lang="ru-RU" dirty="0" smtClean="0">
              <a:effectLst/>
            </a:endParaRPr>
          </a:p>
          <a:p>
            <a:pPr rtl="0"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Как вы знаете, в этом году Президентом России поставлена новая задача – обеспечить местами детей до 3-х лет. В крае началась реализация нового проекта по созданию дополнительных мест для детей в возрасте от двух месяцев до трех лет в образовательных организациях, осуществляющих образовательную деятельность по программам дошкольного образования. В рамках соглашения, заключенного между Министерством образования и науки Российской Федерации и Правительством Ставропольского края в начале текущего года из федерального бюджета бюджету Ставропольского края выделены средства на 2018 год в объеме 282,55 млн. рублей, на 2019 год в объеме 230,55 млн. рублей. За счет указанных средств (с привлечением средств краевого и местных бюджетов) в 2018 году будет приобретено здание для размещения детского сада на 300 мест, из них для детей в возрасте от 2 месяцев до 3 лет  150 мест, до конца 2019 года планируется построить три детских сада – один в г. Ставрополе на 160 мест, в том числе 70 мест для детей в возрасте от 2 месяцев до 3 лет, один в г. Михайловске на 280 мест, в том числе 140 мест для детей в возрасте от 2 месяцев до 3 лет, один в городе Ессентуки на 160 мест, в том числе 80 для детей в возрасте от 2 месяцев до 3 лет. Всего в период 2018-2019 годов будет создано 900 новых мест в детских садах, из них 440 для детей в возрасте от 2 месяцев до 3 лет. </a:t>
            </a:r>
            <a:endParaRPr lang="ru-RU" dirty="0" smtClean="0">
              <a:effectLst/>
            </a:endParaRPr>
          </a:p>
          <a:p>
            <a:pPr defTabSz="912813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2CB213-A17C-4361-B428-C1B5A06208B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	Уважаемые члены Общественного совета!</a:t>
            </a:r>
          </a:p>
          <a:p>
            <a:r>
              <a:rPr lang="ru-RU" dirty="0" smtClean="0"/>
              <a:t>	1. С  2017 года  в крае реализуется проект по созданию новых мест в общеобразовательных организациях Ставропольского края и ликвидации второй смены обучения. В рамках соглашения, заключенного в начале текущего года между Министерством образования и науки Российской Федерации и Правительством Ставропольского края на трехлетний период из федерального бюджета на реализацию данных мероприятий выделено более 1 млрд. рублей. В частности на 2018 год – 452,42 млн. рублей, на 2019 год – 414,58 млн. рублей, на 2020 год – 382,98 млн. рублей. За счет указанных средств с привлечением средств краевого и местных бюджетов в период 2018-2020 годов планируется построить две школы по 1002 места каждая в г. Михайловске.</a:t>
            </a:r>
          </a:p>
          <a:p>
            <a:r>
              <a:rPr lang="ru-RU" dirty="0" smtClean="0"/>
              <a:t>	</a:t>
            </a:r>
          </a:p>
          <a:p>
            <a:r>
              <a:rPr lang="ru-RU" dirty="0" smtClean="0"/>
              <a:t>	2. В последние годы проблема выявления, развития и поддержки одаренных детей стала</a:t>
            </a:r>
            <a:r>
              <a:rPr lang="ru-RU" baseline="0" dirty="0" smtClean="0"/>
              <a:t> </a:t>
            </a:r>
            <a:r>
              <a:rPr lang="ru-RU" dirty="0" smtClean="0"/>
              <a:t>чрезвычайно актуальной. Раскрытие и реализация способностей и талантов важны не только для одаренного ребенка, но и для общества в целом.</a:t>
            </a:r>
          </a:p>
          <a:p>
            <a:r>
              <a:rPr lang="ru-RU" dirty="0" smtClean="0"/>
              <a:t>	В Ставропольском крае ведется серьезная работа в данном</a:t>
            </a:r>
            <a:r>
              <a:rPr lang="ru-RU" baseline="0" dirty="0" smtClean="0"/>
              <a:t> направлении.</a:t>
            </a:r>
            <a:r>
              <a:rPr lang="ru-RU" dirty="0" smtClean="0"/>
              <a:t> </a:t>
            </a:r>
          </a:p>
          <a:p>
            <a:pPr defTabSz="914287">
              <a:defRPr/>
            </a:pPr>
            <a:r>
              <a:rPr lang="ru-RU" dirty="0" smtClean="0"/>
              <a:t>	В 2015 году между Образовательным Фондом «Талант и успех» (далее – Фонд) и </a:t>
            </a:r>
            <a:r>
              <a:rPr lang="ru-RU" dirty="0" err="1" smtClean="0"/>
              <a:t>минобразования</a:t>
            </a:r>
            <a:r>
              <a:rPr lang="ru-RU" dirty="0" smtClean="0"/>
              <a:t> края заключено Соглашение о совместном непрерывном взаимодействии и сотрудничестве в рамках реализации Программ Фонда по работе с одаренными детьми на базе образовательного центра «Сириус» (г. Сочи) (далее – центр «Сириус») по направлению «Наука». От края координатором такого взаимодействия и уполномоченной образовательной организацией по проведению отборочных туров участников профильных смен выступает Центр «Поиск».</a:t>
            </a:r>
          </a:p>
          <a:p>
            <a:pPr defTabSz="914287">
              <a:defRPr/>
            </a:pPr>
            <a:r>
              <a:rPr lang="ru-RU" dirty="0" smtClean="0"/>
              <a:t>	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Ежегодно 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марте-апреле на базе ведущих организаций высшего образования Ставропольского края ФГАОУ ВО «Северо-Кавказский федеральный  университет», ФБГОУ ВО «Пятигорский государственный университет», ФГБОУ ВО «Ставропольский государственный аграрный университет» проводятся весенние профильные смены для одаренных детей по подготовке к участию в заключительном этапе всероссийской олимпиады школьников по 21 предмету. В 2018 году участниками весенней профильной смены стали более 86 школьников  Ставропольского края.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	В октябре 2018 года в городе Ставрополе на базе некоммерческой организации межрегиональной ассоциации «Центр дополнительного образования «Лидер» начал работу </a:t>
            </a:r>
            <a:r>
              <a:rPr lang="ru-RU" dirty="0" err="1" smtClean="0"/>
              <a:t>Яндекс.Лицей</a:t>
            </a:r>
            <a:r>
              <a:rPr lang="ru-RU" dirty="0" smtClean="0"/>
              <a:t> – бесплатный образовательный проект по обучению школьников 8-9 классов основам программирования. За 2 года школьники изучат основы </a:t>
            </a:r>
            <a:r>
              <a:rPr lang="ru-RU" dirty="0" err="1" smtClean="0"/>
              <a:t>Python</a:t>
            </a:r>
            <a:r>
              <a:rPr lang="ru-RU" dirty="0" smtClean="0"/>
              <a:t> – популярного языка программирования, проектной деятельности.</a:t>
            </a:r>
          </a:p>
          <a:p>
            <a:pPr defTabSz="914287">
              <a:defRPr/>
            </a:pPr>
            <a:r>
              <a:rPr lang="ru-RU" dirty="0" smtClean="0"/>
              <a:t>	Яркий пример социально - ответственного бизнеса – г. Невинномысск, где открыт Центр детского научного и инженерно-технического творчества, на базе которого уже сегодня взращиваются инженерно-технические кадры для компании «</a:t>
            </a:r>
            <a:r>
              <a:rPr lang="ru-RU" dirty="0" err="1" smtClean="0"/>
              <a:t>ЕвроХим</a:t>
            </a:r>
            <a:r>
              <a:rPr lang="ru-RU" dirty="0" smtClean="0"/>
              <a:t>».</a:t>
            </a:r>
          </a:p>
          <a:p>
            <a:pPr defTabSz="914287">
              <a:defRPr/>
            </a:pPr>
            <a:r>
              <a:rPr lang="ru-RU" dirty="0" smtClean="0"/>
              <a:t>	Конечно же, уникальную возможность проявить свои способности дает всероссийская олимпиада школьников.</a:t>
            </a:r>
          </a:p>
          <a:p>
            <a:r>
              <a:rPr lang="ru-RU" dirty="0" smtClean="0"/>
              <a:t>	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Одним из важных направлений по выявлению талантливых детей является олимпиадное движение. Несмотря на большую работу по подготовке к всероссийской олимпиаде школьников в этом году показатели участия в заключительном этапе снизились по сравнению с предыдущим годом: результативность участия – на 4 %, общее число участников – на 15%, количество победителей и призеров - на 23  %.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	Поэтому основными задачами считаем:</a:t>
            </a:r>
          </a:p>
          <a:p>
            <a:r>
              <a:rPr lang="ru-RU" dirty="0" smtClean="0"/>
              <a:t>- построение интегрированной образовательной среды, расширяющей возможности развития высокомотивированных и одаренных школьников через кооперацию деятельности учреждений общего образования, детского технопарка, вузов и других партнеров;</a:t>
            </a:r>
          </a:p>
          <a:p>
            <a:r>
              <a:rPr lang="ru-RU" dirty="0" smtClean="0"/>
              <a:t>- создание сетевого сообщества педагогов, успешно работающих с одаренными детьми.</a:t>
            </a:r>
          </a:p>
          <a:p>
            <a:r>
              <a:rPr lang="ru-RU" dirty="0" smtClean="0"/>
              <a:t>		</a:t>
            </a:r>
          </a:p>
          <a:p>
            <a:r>
              <a:rPr lang="ru-RU" dirty="0" smtClean="0"/>
              <a:t>	3. В целях профессионального и личностного роста педагогов, работающих в образовательных организациях, выявления и поддержки талантливых педагогических работников в крае проводятся конкурсы профессионального мастерства: «Воспитатель года России», «Зеленый огонек», «Детский сад года», «Учитель года России», «Лучший учитель основ безопасности жизнедеятельности».</a:t>
            </a:r>
          </a:p>
          <a:p>
            <a:r>
              <a:rPr lang="ru-RU" dirty="0" smtClean="0"/>
              <a:t>	В 2018 году в краевом этапе Всероссийского конкурса «Учитель года России» приняли участие 68 педагогов</a:t>
            </a:r>
            <a:r>
              <a:rPr lang="ru-RU" baseline="0" dirty="0" smtClean="0"/>
              <a:t> (</a:t>
            </a:r>
            <a:r>
              <a:rPr lang="ru-RU" i="1" dirty="0" smtClean="0"/>
              <a:t>из них в номинации «Лучший учитель»- 32 человек, в номинации «Педагогический дебют»-33 человека, «Шаг в профессию»-3 человека)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2018 году </a:t>
            </a:r>
            <a:r>
              <a:rPr lang="ru-RU" dirty="0" err="1" smtClean="0"/>
              <a:t>Ляховец</a:t>
            </a:r>
            <a:r>
              <a:rPr lang="ru-RU" dirty="0" smtClean="0"/>
              <a:t> Анастасия Борисовна, учитель английского  языка МБОУ СОШ №10 города-курорта Ессентуки стала лауреатом Всероссийского конкурса  «Учитель года России» и другие.</a:t>
            </a:r>
          </a:p>
          <a:p>
            <a:r>
              <a:rPr lang="ru-RU" dirty="0" smtClean="0"/>
              <a:t>      	</a:t>
            </a:r>
            <a:r>
              <a:rPr lang="ru-RU" i="1" dirty="0" smtClean="0"/>
              <a:t>В краевом этапе Всероссийского конкурса профессионального мастерства  «Воспитатель года России» в  2017  году приняли участие 53 человека. Из них, в номинации «Лучший воспитатель»-34 человека, в номинации «Педагогический дебют»-19 человек.</a:t>
            </a:r>
          </a:p>
          <a:p>
            <a:r>
              <a:rPr lang="ru-RU" dirty="0" smtClean="0"/>
              <a:t>	В 2018 году Ставропольским краевым  институтом развития образования</a:t>
            </a:r>
            <a:r>
              <a:rPr lang="ru-RU" baseline="0" dirty="0" smtClean="0"/>
              <a:t> </a:t>
            </a:r>
            <a:r>
              <a:rPr lang="ru-RU" dirty="0" smtClean="0"/>
              <a:t>было проведено более 10 краевых конкурсов методических разработок (</a:t>
            </a:r>
            <a:r>
              <a:rPr lang="ru-RU" i="1" dirty="0" smtClean="0"/>
              <a:t>подготовка обучающихся к государственной итоговой аттестации по иностранному языку; конкурс на лучшую методическую разработку, посвященную 100-летию государственной системы дополнительного (внешкольного) образования детей в России; лучшая рабочая программа педагога ДОО; Интернет-олимпиада учителей географии образовательных организаций; конкурс на лучшую методическую разработку по работе с детьми, находящимися в трудной жизненной ситуации для социальных педагогов ОО, ДОО и организаций для детей-сирот и детей, оставшихся без попечения родителей; конкурс на лучшую модель работы с обучающимися с высокой мотивацией к обучению в условиях современной образовательной организации</a:t>
            </a:r>
            <a:r>
              <a:rPr lang="ru-RU" dirty="0" smtClean="0"/>
              <a:t>),  в которых приняли участие более 750 человек.</a:t>
            </a:r>
          </a:p>
          <a:p>
            <a:r>
              <a:rPr lang="ru-RU" dirty="0" smtClean="0"/>
              <a:t>	В Ставропольском крае созданы и продолжают свою деятельность Ассоциации учителей математики, русского языка и литературы, истории и обществознания, химии и биологии, иностранных языков, членами которых являются более 200 учителей.</a:t>
            </a:r>
          </a:p>
          <a:p>
            <a:r>
              <a:rPr lang="ru-RU" dirty="0" smtClean="0"/>
              <a:t> 	В 2018 году было проведено 4 научно-практических конференций, более 50 семинаров  и </a:t>
            </a:r>
            <a:r>
              <a:rPr lang="ru-RU" dirty="0" err="1" smtClean="0"/>
              <a:t>вебинаров</a:t>
            </a:r>
            <a:r>
              <a:rPr lang="ru-RU" dirty="0" smtClean="0"/>
              <a:t> по актуальным проблемам образования, в которых приняли участие более 5 тыс. человек.</a:t>
            </a:r>
          </a:p>
          <a:p>
            <a:r>
              <a:rPr lang="ru-RU" dirty="0" smtClean="0"/>
              <a:t>	Для руководящих и педагогических работников края разработаны и размещены на официальном сайте Ставропольского краевого института развития образования</a:t>
            </a:r>
            <a:r>
              <a:rPr lang="ru-RU" baseline="0" dirty="0" smtClean="0"/>
              <a:t> </a:t>
            </a:r>
            <a:r>
              <a:rPr lang="ru-RU" dirty="0" smtClean="0"/>
              <a:t>методические рекомендации по организации образовательной деятельности, а также учебные, учебно-методические пособия для педагогических работников.</a:t>
            </a:r>
          </a:p>
          <a:p>
            <a:pPr defTabSz="914287">
              <a:defRPr/>
            </a:pPr>
            <a:r>
              <a:rPr lang="ru-RU" dirty="0" smtClean="0"/>
              <a:t>	</a:t>
            </a:r>
          </a:p>
          <a:p>
            <a:r>
              <a:rPr lang="ru-RU" dirty="0" smtClean="0"/>
              <a:t>	4. С 2016 года в нашем регионе реализуется проект, направленный на оказание комплексной помощи школам, имеющим стабильно низкие результаты.</a:t>
            </a:r>
          </a:p>
          <a:p>
            <a:r>
              <a:rPr lang="ru-RU" dirty="0" smtClean="0"/>
              <a:t>	Данный проект реализуется с привлечением средств федерального бюджета. Так в 2017 году на эти цели было привлечено более 30 млн. рублей, из них средства краевого бюджета составили более 9 млн. рублей. В 2018 году – более 5,5 млн. рублей, их них краевых средств – более 300 тысяч рублей. </a:t>
            </a:r>
          </a:p>
          <a:p>
            <a:r>
              <a:rPr lang="ru-RU" dirty="0" smtClean="0"/>
              <a:t>	В 2016 году для участия в проекте было отобрано 24 школы из 16 муниципальных районов края. Критерием отбора стали стабильно низкие средние показатели государственной итоговой аттестации, а также результаты всероссийских и региональных проверочных работ по отдельным предметам, сохраняющиеся на протяжении ряда лет. </a:t>
            </a:r>
          </a:p>
          <a:p>
            <a:r>
              <a:rPr lang="ru-RU" dirty="0" smtClean="0"/>
              <a:t>	В 2018 году в данном проекте принимают участие 64 школы из 12 муниципальных районов края с низкими результатами обучения, из которых 33 школы, функционируют в неблагоприятных социальных условиях (</a:t>
            </a:r>
            <a:r>
              <a:rPr lang="ru-RU" i="1" dirty="0" smtClean="0"/>
              <a:t>это школы, имеющие высокий процент обучающихся из двуязычных семей, наличие большого числа детей с ОВЗ, удаленность школы от районного центра, отсутствие у большинства родителей обучающихся высшего образования.</a:t>
            </a:r>
            <a:r>
              <a:rPr lang="ru-RU" dirty="0" smtClean="0"/>
              <a:t> </a:t>
            </a:r>
            <a:r>
              <a:rPr lang="ru-RU" i="1" dirty="0" smtClean="0"/>
              <a:t>Всего школ – 637, из них муниципальных – 591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	Ставропольским краевым институтом развития образования была проведена работа с управленческими командами школ-участниц, методические мероприятия с учителями, создано пять профессиональных объединений педагогов. Были определены 5 базовых школ со стабильно высокими результатами, которые стали площадками для обмена опытом и демонстрации лучших образовательных практик.</a:t>
            </a:r>
          </a:p>
          <a:p>
            <a:r>
              <a:rPr lang="ru-RU" dirty="0" smtClean="0"/>
              <a:t>	Как показывает опыт реализации проекта, повышение качества образования в школах с низкими результатами обучения это дело не одного года, поэтому одной из первостепенных задач проекта является выстраивание региональной модели повышения качества образования. Результаты ЕГЭ - 2018 школ-участников проекта демонстрируют:</a:t>
            </a:r>
          </a:p>
          <a:p>
            <a:r>
              <a:rPr lang="ru-RU" dirty="0" smtClean="0"/>
              <a:t>	- увеличение среднего балла по русскому языку, математике базового уровня, математике профильного уровня, химии, истории, литературе;</a:t>
            </a:r>
          </a:p>
          <a:p>
            <a:r>
              <a:rPr lang="ru-RU" dirty="0" smtClean="0"/>
              <a:t>	- уменьшение числа учащихся, не преодолевших минимальный порог по предметам: русский язык, математика базовый уровень, математика профильный уровень, информатика и ИКТ, история, литература.</a:t>
            </a:r>
          </a:p>
          <a:p>
            <a:r>
              <a:rPr lang="ru-RU" dirty="0" smtClean="0"/>
              <a:t>	 </a:t>
            </a:r>
          </a:p>
          <a:p>
            <a:r>
              <a:rPr lang="ru-RU" dirty="0" smtClean="0"/>
              <a:t>	</a:t>
            </a:r>
          </a:p>
          <a:p>
            <a:endParaRPr lang="ru-RU" dirty="0" smtClean="0"/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8E8CA1-88AB-4D95-A21C-CDDA7311702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ru-RU" dirty="0" smtClean="0"/>
              <a:t>	В целях обеспечения доступности для каждого ребенка вне зависимости от его места жительства или материального положения семьи к освоению дополнительных общеобразовательных программ по отраслям «Образование», «Культура», «Физическая культура и спорт» в крае действует 244 организации дополнительного образования. </a:t>
            </a:r>
          </a:p>
          <a:p>
            <a:pPr algn="just">
              <a:spcBef>
                <a:spcPct val="0"/>
              </a:spcBef>
            </a:pPr>
            <a:r>
              <a:rPr lang="ru-RU" dirty="0" smtClean="0"/>
              <a:t>	Численность занимающихся в них детей составляет более 146 тыс. человек (36% от общего количества детей в возрасте от 5 до 18 лет). По отрасли «Образование» осуществляют свою деятельность 126 организаций дополнительного образования. В них занимается более 100 тыс. детей. Более 119 тыс. детей занимаются по программам дополнительного образования на базе общеобразовательных школ, дошкольных организаций. </a:t>
            </a:r>
          </a:p>
          <a:p>
            <a:pPr algn="just">
              <a:spcBef>
                <a:spcPct val="0"/>
              </a:spcBef>
            </a:pPr>
            <a:r>
              <a:rPr lang="ru-RU" dirty="0" smtClean="0"/>
              <a:t>	Общий охват детей внешкольной деятельностью составляет более 300 тыс. человек, что составляет  74% от общего количества детей в возрасте от 5 до 18 лет, проживающих в крае, что соответствует майскому Указу Президента. </a:t>
            </a:r>
          </a:p>
          <a:p>
            <a:pPr algn="just">
              <a:spcBef>
                <a:spcPct val="0"/>
              </a:spcBef>
            </a:pPr>
            <a:r>
              <a:rPr lang="ru-RU" dirty="0" smtClean="0"/>
              <a:t>	Принимаются меры по созданию  в организациях дополнительного образования условий архитектурной доступности. По отрасли «Образование» 56 образовательных организаций (44,4%) имеют условия архитектурной доступности для детей-инвалидов. Что касается краевых учреждений, в трех уже завершены такого рода работы ( в 2017 году – Дворец им. </a:t>
            </a:r>
            <a:r>
              <a:rPr lang="ru-RU" dirty="0" err="1" smtClean="0"/>
              <a:t>Ю.А.Гагарина</a:t>
            </a:r>
            <a:r>
              <a:rPr lang="ru-RU" dirty="0" smtClean="0"/>
              <a:t>, в 2018 году – спортшкола, центр экологии, туризма и краеведения. На 2019 год – планируем центр Поиск).</a:t>
            </a:r>
          </a:p>
          <a:p>
            <a:pPr algn="just">
              <a:spcBef>
                <a:spcPct val="0"/>
              </a:spcBef>
            </a:pPr>
            <a:r>
              <a:rPr lang="ru-RU" dirty="0" smtClean="0"/>
              <a:t> 	Особенно актуально предоставление детям доступного дополнительного образования и возможности самореализации в сфере научно-технического творчества, поскольку экономика и промышленность края остро нуждаются в квалифицированных инженерных кадрах, исследователях и технологах.</a:t>
            </a:r>
          </a:p>
          <a:p>
            <a:pPr algn="just">
              <a:spcBef>
                <a:spcPct val="0"/>
              </a:spcBef>
            </a:pPr>
            <a:r>
              <a:rPr lang="ru-RU" dirty="0" smtClean="0"/>
              <a:t>	Приоритетным является развитие научно-технического образования нового формата. В крае осуществляют деятельность 6 центров молодежного и технического творчества (ЦМИТ), созданных министерством экономического развития Ставропольского края в городах Пятигорске, Ессентуки, Невинномысске, Буденновске, Ставрополе, Кочубеевском муниципальном районе. </a:t>
            </a:r>
          </a:p>
          <a:p>
            <a:pPr algn="just">
              <a:spcBef>
                <a:spcPct val="0"/>
              </a:spcBef>
            </a:pPr>
            <a:r>
              <a:rPr lang="ru-RU" dirty="0" smtClean="0"/>
              <a:t>	В период осенних каникул с 29 октября по 2 ноября 2018 года в г. Ставрополе в рамках конкурса научно-технологических проектов прошла первая профильная смена для одаренных школьников 8-10 классов по программам: математика, физика, информатика, химия, биология, организатором которой является Центр для одаренных детей «Поиск». При проведении была использована база научных лабораторий Института живых систем СКФУ (17 участников ) и база ЦМИТ «ФАБЛАБ «Вектор» (15 участников) ребята учились 3</a:t>
            </a:r>
            <a:r>
              <a:rPr lang="en-US" dirty="0" smtClean="0"/>
              <a:t>D</a:t>
            </a:r>
            <a:r>
              <a:rPr lang="ru-RU" dirty="0" smtClean="0"/>
              <a:t>- и 2</a:t>
            </a:r>
            <a:r>
              <a:rPr lang="en-US" dirty="0" smtClean="0"/>
              <a:t>D</a:t>
            </a:r>
            <a:r>
              <a:rPr lang="ru-RU" dirty="0" smtClean="0"/>
              <a:t>-моделированию, 3</a:t>
            </a:r>
            <a:r>
              <a:rPr lang="en-US" dirty="0" smtClean="0"/>
              <a:t>D</a:t>
            </a:r>
            <a:r>
              <a:rPr lang="ru-RU" dirty="0" smtClean="0"/>
              <a:t> печати, графическому дизайну, трехмерному сканированию, комбинированию 2</a:t>
            </a:r>
            <a:r>
              <a:rPr lang="en-US" dirty="0" smtClean="0"/>
              <a:t>D</a:t>
            </a:r>
            <a:r>
              <a:rPr lang="ru-RU" dirty="0" smtClean="0"/>
              <a:t> и 3</a:t>
            </a:r>
            <a:r>
              <a:rPr lang="en-US" dirty="0" smtClean="0"/>
              <a:t>D</a:t>
            </a:r>
            <a:r>
              <a:rPr lang="ru-RU" dirty="0" smtClean="0"/>
              <a:t> моделей.</a:t>
            </a:r>
          </a:p>
          <a:p>
            <a:pPr defTabSz="914287">
              <a:defRPr/>
            </a:pPr>
            <a:r>
              <a:rPr lang="ru-RU" b="1" i="1" dirty="0" smtClean="0"/>
              <a:t>	</a:t>
            </a:r>
            <a:r>
              <a:rPr lang="ru-RU" b="0" i="0" dirty="0" smtClean="0"/>
              <a:t>В сентябре 2018 года на базе филиала ГБОУ ДО «Краевой центр экологии, туризма и краеведения» - детского оздоровительно - образовательного центра «Солнечный» (г. Пятигорск) проведена профильная смена для одаренных детей из 18 муниципальных образований Ставропольского края. Целью проведения смены является подготовка ребят к участию в муниципальном, региональном и заключительном этапах всероссийской олимпиады школьников 2018/19 учебного года. В секциях по направлениям: математика, физика, география и биология, на протяжении всей смены с ребятами работали ученые  ФГАОУ ВО «Северо-Кавказский федеральный университет».</a:t>
            </a:r>
          </a:p>
          <a:p>
            <a:r>
              <a:rPr lang="ru-RU" b="0" i="0" dirty="0" smtClean="0"/>
              <a:t>	Ежегодно в марте-апреле на базе ведущих организаций высшего образования Ставропольского края ФГАОУ ВО «Северо-Кавказский федеральный  университет», ФБГОУ ВО «Пятигорский государственный университет», ФГБОУ ВО «Ставропольский государственный аграрный университет» проводятся весенние профильные смены для одаренных детей по подготовке к участию в заключительном этапе всероссийской олимпиады школьников по 21 предмету. В 2018 году участниками весенней профильной смены стали более 86 школьников  Ставропольского края</a:t>
            </a:r>
            <a:r>
              <a:rPr lang="ru-RU" b="0" i="1" dirty="0" smtClean="0"/>
              <a:t>.</a:t>
            </a:r>
          </a:p>
          <a:p>
            <a:pPr algn="just">
              <a:spcBef>
                <a:spcPct val="0"/>
              </a:spcBef>
            </a:pPr>
            <a:r>
              <a:rPr lang="ru-RU" dirty="0" smtClean="0"/>
              <a:t>	Продолжается развитие направления «Робототехника» и «Биокибернетический спорт». Учреждение дополнительного образования станция юных техников города Пятигорска имеет статус участника инновационной площадки по направлению «Образовательная робототехника» на базе лаборатории интеллектуальных технологий «</a:t>
            </a:r>
            <a:r>
              <a:rPr lang="ru-RU" dirty="0" err="1" smtClean="0"/>
              <a:t>Линтех</a:t>
            </a:r>
            <a:r>
              <a:rPr lang="ru-RU" dirty="0" smtClean="0"/>
              <a:t>» резидента инновационного фонда </a:t>
            </a:r>
            <a:r>
              <a:rPr lang="ru-RU" dirty="0" err="1" smtClean="0"/>
              <a:t>Сколково</a:t>
            </a:r>
            <a:r>
              <a:rPr lang="ru-RU" dirty="0" smtClean="0"/>
              <a:t>.</a:t>
            </a:r>
          </a:p>
          <a:p>
            <a:pPr algn="just">
              <a:spcBef>
                <a:spcPct val="0"/>
              </a:spcBef>
            </a:pPr>
            <a:r>
              <a:rPr lang="ru-RU" dirty="0" smtClean="0"/>
              <a:t>	В Малой технической академии краевого центра им. </a:t>
            </a:r>
            <a:r>
              <a:rPr lang="ru-RU" dirty="0" err="1" smtClean="0"/>
              <a:t>Ю.А.Гагарина</a:t>
            </a:r>
            <a:r>
              <a:rPr lang="ru-RU" dirty="0" smtClean="0"/>
              <a:t> осуществляется очно-заочное (дистанционное) обучение по 9 направлениям научно-технического творчества (</a:t>
            </a:r>
            <a:r>
              <a:rPr lang="ru-RU" i="1" dirty="0" smtClean="0"/>
              <a:t>радиотехника и электроника; рационализация и конструирование; информационные технологии; </a:t>
            </a:r>
            <a:r>
              <a:rPr lang="ru-RU" i="1" dirty="0" err="1" smtClean="0"/>
              <a:t>авиамоделирование</a:t>
            </a:r>
            <a:r>
              <a:rPr lang="ru-RU" i="1" dirty="0" smtClean="0"/>
              <a:t>; </a:t>
            </a:r>
            <a:r>
              <a:rPr lang="ru-RU" i="1" dirty="0" err="1" smtClean="0"/>
              <a:t>ракетомоделирование</a:t>
            </a:r>
            <a:r>
              <a:rPr lang="ru-RU" i="1" dirty="0" smtClean="0"/>
              <a:t>; аэрокосмическое конструирование; </a:t>
            </a:r>
            <a:r>
              <a:rPr lang="ru-RU" i="1" dirty="0" err="1" smtClean="0"/>
              <a:t>судомоделирование</a:t>
            </a:r>
            <a:r>
              <a:rPr lang="ru-RU" i="1" dirty="0" smtClean="0"/>
              <a:t>; дизайн; история технических изобретений)</a:t>
            </a:r>
            <a:r>
              <a:rPr lang="ru-RU" dirty="0" smtClean="0"/>
              <a:t>. Обучается 772 человека.  Кроме того, на базе Центра Гагарина реализуется программа профессиональной ориентации молодежи на морские, авиационные военные и гражданские инженерные специальности. В 2018 году 37 человек выпускников Ставропольского края поступили в профессиональные организации </a:t>
            </a:r>
            <a:r>
              <a:rPr lang="ru-RU" dirty="0" err="1" smtClean="0"/>
              <a:t>г.Санкт</a:t>
            </a:r>
            <a:r>
              <a:rPr lang="ru-RU" dirty="0" smtClean="0"/>
              <a:t>-Петербурга на указанные специальности.</a:t>
            </a:r>
          </a:p>
          <a:p>
            <a:pPr algn="just">
              <a:spcBef>
                <a:spcPct val="0"/>
              </a:spcBef>
            </a:pPr>
            <a:r>
              <a:rPr lang="ru-RU" dirty="0" smtClean="0"/>
              <a:t>	</a:t>
            </a:r>
            <a:r>
              <a:rPr lang="ru-RU" i="1" dirty="0" smtClean="0"/>
              <a:t>На начало 2018 года численность педагогов дополнительного образования в крае составляет 3 703 человека. Из них 67% педагогов имеют высшее образование, 26% - педагогическое среднее профессиональное образование, 23% педагогических работников в дополнительном образовании являются внешними совместителями и имеют опыт работы на предприятиях или педагогической деятельности в образовательных организациях. </a:t>
            </a:r>
          </a:p>
          <a:p>
            <a:pPr algn="just">
              <a:spcBef>
                <a:spcPct val="0"/>
              </a:spcBef>
            </a:pPr>
            <a:r>
              <a:rPr lang="ru-RU" dirty="0" smtClean="0"/>
              <a:t>	Для повышения профессиональной компетентности в крае проводятся краевые этапы всероссийских конкурсов: «Сердце отдаю детям», «Воспитать человека», «Мастер педагогического труда». На всероссийских конкурсах ежегодно ставропольские педагоги дополнительного образования занимают призовые места. К примеру, 7 ноября стали известны результаты заочного этапа всероссийского конкурса «Сердце отдаю детям». По итогам данного конкурса два педагога прошли в финал конкурса и будут защищать честь Ставропольского края в номинации «Естественнонаучная» и «Туристско-краеведческая».</a:t>
            </a:r>
          </a:p>
          <a:p>
            <a:pPr algn="just">
              <a:spcBef>
                <a:spcPct val="0"/>
              </a:spcBef>
            </a:pPr>
            <a:r>
              <a:rPr lang="ru-RU" dirty="0" smtClean="0"/>
              <a:t>	Новый импульс в развитие технического творчества детей привнес детский технопарк «</a:t>
            </a:r>
            <a:r>
              <a:rPr lang="ru-RU" dirty="0" err="1" smtClean="0"/>
              <a:t>Кванториум</a:t>
            </a:r>
            <a:r>
              <a:rPr lang="ru-RU" dirty="0" smtClean="0"/>
              <a:t> Ставрополь» (далее – технопарк), в котором в 2018/19 учебном году обучается более 850 детей. За первый год работы технопарк посетили более 4 тыс. обучающихся и 200 педагогов из муниципальных районов и городских округов края.</a:t>
            </a:r>
            <a:r>
              <a:rPr lang="ru-RU" baseline="0" dirty="0" smtClean="0"/>
              <a:t> </a:t>
            </a:r>
            <a:r>
              <a:rPr lang="ru-RU" dirty="0" smtClean="0"/>
              <a:t>На базе детского технопарка организованы инженерные каникулы по каникулярной программе «Кейс: музей </a:t>
            </a:r>
            <a:r>
              <a:rPr lang="ru-RU" dirty="0" err="1" smtClean="0"/>
              <a:t>Кванториума</a:t>
            </a:r>
            <a:r>
              <a:rPr lang="ru-RU" dirty="0" smtClean="0"/>
              <a:t>» (64 человека); </a:t>
            </a:r>
            <a:r>
              <a:rPr lang="ru-RU" dirty="0" err="1" smtClean="0"/>
              <a:t>Энерджиквантум</a:t>
            </a:r>
            <a:r>
              <a:rPr lang="ru-RU" dirty="0" smtClean="0"/>
              <a:t> «</a:t>
            </a:r>
            <a:r>
              <a:rPr lang="ru-RU" dirty="0" err="1" smtClean="0"/>
              <a:t>Hard</a:t>
            </a:r>
            <a:r>
              <a:rPr lang="ru-RU" dirty="0" smtClean="0"/>
              <a:t> </a:t>
            </a:r>
            <a:r>
              <a:rPr lang="ru-RU" dirty="0" err="1" smtClean="0"/>
              <a:t>Skills</a:t>
            </a:r>
            <a:r>
              <a:rPr lang="ru-RU" dirty="0" smtClean="0"/>
              <a:t>» - развитие навыков электротехники (6 человек).</a:t>
            </a:r>
          </a:p>
          <a:p>
            <a:pPr algn="just">
              <a:spcBef>
                <a:spcPct val="0"/>
              </a:spcBef>
            </a:pPr>
            <a:r>
              <a:rPr lang="ru-RU" dirty="0" smtClean="0"/>
              <a:t>	На 2019 год в крае (г. Михайловск) планируется открытие еще одного научно-технического отделения </a:t>
            </a:r>
            <a:r>
              <a:rPr lang="en-US" dirty="0" smtClean="0"/>
              <a:t>IT</a:t>
            </a:r>
            <a:r>
              <a:rPr lang="ru-RU" dirty="0" smtClean="0"/>
              <a:t>- куба, на базе которого дети будут обучаться программированию. </a:t>
            </a:r>
          </a:p>
          <a:p>
            <a:pPr algn="just">
              <a:spcBef>
                <a:spcPct val="0"/>
              </a:spcBef>
            </a:pPr>
            <a:endParaRPr lang="ru-RU" dirty="0" smtClean="0"/>
          </a:p>
          <a:p>
            <a:pPr algn="just">
              <a:spcBef>
                <a:spcPct val="0"/>
              </a:spcBef>
            </a:pPr>
            <a:endParaRPr lang="ru-RU" dirty="0" smtClean="0"/>
          </a:p>
          <a:p>
            <a:pPr algn="just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C62C48-E3F8-4ED4-878E-C0C23E77B17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</a:t>
            </a:r>
            <a:r>
              <a:rPr lang="ru-RU" i="0" dirty="0" smtClean="0"/>
              <a:t>Патриотическому воспитанию детей уделяется особое внимание. Более 80 % школьников края участвуют в патриотических мероприятиях. На базе общеобразовательных школ и организаций дополнительного образования действуют 534 военно-патриотических объединения школьников.  В городах и районах края постоянно действуют 5 Постов № 1 (гг. Ставрополь, Пятигорск, Минеральные Воды, Невинномысск, Михайловск), еще 120 несут свою вахту в дни праздничных мероприятий. В течение последних двух лет победители конкурса знаменных групп Постов № 1 Ставропольского края получают право нести почетную вахту у могилы Неизвестного солдата в Александровском саду, у стен Кремля в городе-герое Москве, впервые в истории главного Поста № 1 страны.</a:t>
            </a:r>
          </a:p>
          <a:p>
            <a:pPr algn="just">
              <a:spcBef>
                <a:spcPct val="0"/>
              </a:spcBef>
            </a:pPr>
            <a:r>
              <a:rPr lang="ru-RU" dirty="0" smtClean="0"/>
              <a:t>	</a:t>
            </a:r>
            <a:r>
              <a:rPr lang="ru-RU" i="0" dirty="0" smtClean="0"/>
              <a:t>В школьных музеях края (206) особое внимание уделяется формированию образа Северного Кавказа как региона, в котором исторически в дружбе и взаимодействии живут около 120 национальностей. По результатам краевого смотра-конкурса школьных музеев наиболее активно ведется работа в Кочубеевском, Курском, Андроповском, Буденновском, Новоселицком, Александровском районах, городах Георгиевске, Лермонтове, Ставрополе.</a:t>
            </a:r>
          </a:p>
          <a:p>
            <a:pPr algn="just">
              <a:spcBef>
                <a:spcPct val="0"/>
              </a:spcBef>
            </a:pPr>
            <a:r>
              <a:rPr lang="ru-RU" i="0" dirty="0" smtClean="0"/>
              <a:t>	Новый импульс развитию патриотического движения детей и молодежи придало создание в 2016 году Всероссийского детско-юношеского военно-патриотического общественного движения «</a:t>
            </a:r>
            <a:r>
              <a:rPr lang="ru-RU" i="0" dirty="0" err="1" smtClean="0"/>
              <a:t>Юнармия</a:t>
            </a:r>
            <a:r>
              <a:rPr lang="ru-RU" i="0" dirty="0" smtClean="0"/>
              <a:t>». В 2018 году в крае работает 33 местных отделения, 552 юнармейских отрядов, в состав которых принято более 11 тысяч человек. Лидерами юнармейского движения являются г. Ставрополь, </a:t>
            </a:r>
            <a:r>
              <a:rPr lang="ru-RU" i="0" dirty="0" err="1" smtClean="0"/>
              <a:t>Шпаковский</a:t>
            </a:r>
            <a:r>
              <a:rPr lang="ru-RU" i="0" dirty="0" smtClean="0"/>
              <a:t> муниципальный район, Георгиевский, Минераловодский городские округа.</a:t>
            </a:r>
          </a:p>
          <a:p>
            <a:pPr algn="just">
              <a:spcBef>
                <a:spcPct val="0"/>
              </a:spcBef>
            </a:pPr>
            <a:r>
              <a:rPr lang="ru-RU" i="0" dirty="0" smtClean="0"/>
              <a:t>	В 2018 году Ставропольский край стал пилотным регионом по реализации проекта «Наставничество. </a:t>
            </a:r>
            <a:r>
              <a:rPr lang="ru-RU" i="0" dirty="0" err="1" smtClean="0"/>
              <a:t>Юнармия</a:t>
            </a:r>
            <a:r>
              <a:rPr lang="ru-RU" i="0" dirty="0" smtClean="0"/>
              <a:t>», который направлен на вовлечение в военно-патриотическую работу воспитанников детских домов, школ-интернатов и детей, находящихся в трудной жизненной ситуации. </a:t>
            </a:r>
          </a:p>
          <a:p>
            <a:pPr algn="just">
              <a:spcBef>
                <a:spcPct val="0"/>
              </a:spcBef>
            </a:pPr>
            <a:r>
              <a:rPr lang="ru-RU" i="0" dirty="0" smtClean="0"/>
              <a:t>	В Ставропольском крае особое внимание уделено трудовому воспитанию школьников. Действует 104 ученические производственные бригады, 230 трудовых объединений школьников, в деятельность которых вовлечено свыше 35 тысяч сельских ребят. За 9 месяцев текущего года временной трудовой занятостью по линии министерства труда и социальной защиты населения охвачено 8,7 тысяч подростков ( ежегодно - около 10 </a:t>
            </a:r>
            <a:r>
              <a:rPr lang="ru-RU" i="0" dirty="0" err="1" smtClean="0"/>
              <a:t>тыс.чел</a:t>
            </a:r>
            <a:r>
              <a:rPr lang="ru-RU" i="0" dirty="0" smtClean="0"/>
              <a:t>.).  В 2018 году состоялся 50-й, юбилейный слет ученических производственных бригад. В 2019 году планируются торжественные мероприятия, посвященные 65-летию со дня образования первой ученической бригады в стране (станица Григорополисская).</a:t>
            </a:r>
          </a:p>
          <a:p>
            <a:pPr algn="just">
              <a:spcBef>
                <a:spcPct val="0"/>
              </a:spcBef>
            </a:pPr>
            <a:r>
              <a:rPr lang="ru-RU" i="0" dirty="0" smtClean="0"/>
              <a:t>	Со стороны министерства большое внимание уделяется физическому воспитанию детей. В крае действует система массовых физкультурно-спортивных мероприятий, в которую вовлечены все школьники края, среди них: Всероссийские спортивные соревнования школьников «Президентские состязания», Всероссийские спортивные игры школьников «Президентские спортивные игры», общероссийский проект «Мини-футбол в школу», зимний и летний фестивали Всероссийского физкультурно-оздоровительного комплекса «Готов к труду и обороне», летняя спартакиада учащихся Ставропольского края, футбольный турнир, посвященный памяти Героя России Владислава </a:t>
            </a:r>
            <a:r>
              <a:rPr lang="ru-RU" i="0" dirty="0" err="1" smtClean="0"/>
              <a:t>Духина</a:t>
            </a:r>
            <a:r>
              <a:rPr lang="ru-RU" i="0" dirty="0" smtClean="0"/>
              <a:t>, краевые соревнования по спортивному туризму на Кубок памяти Героя Советского Союза Александра Скокова, участниками которых в 2017/18 учебном году стали более 235 тысяч  обучающихся общеобразовательных организаций края. </a:t>
            </a:r>
          </a:p>
          <a:p>
            <a:pPr algn="just">
              <a:spcBef>
                <a:spcPct val="0"/>
              </a:spcBef>
            </a:pPr>
            <a:r>
              <a:rPr lang="ru-RU" i="0" dirty="0" smtClean="0"/>
              <a:t>	С нового учебного года в каждом муниципальном образовании Ставропольского края на базе общеобразовательных организаций во взаимодействии с детско-юношескими спортивными школами созданы 49 классов с углубленной спортивной подготовкой по 16 видам спорта.</a:t>
            </a:r>
          </a:p>
          <a:p>
            <a:pPr algn="just">
              <a:spcBef>
                <a:spcPct val="0"/>
              </a:spcBef>
            </a:pPr>
            <a:r>
              <a:rPr lang="ru-RU" i="0" dirty="0" smtClean="0"/>
              <a:t>	Мы продолжаем участие в федеральном проекте «Детский спорт», в рамках которого осуществляется ремонт спортивных залов сельских школ. В 2018 году будет осуществлен ремонт 26 спортивных залов и созданы 26 школьных спортивных клубов, что позволит увеличить численность детей, занимающихся физической культурой и спортом во внеурочное время более чем на 1300 человек.</a:t>
            </a:r>
            <a:r>
              <a:rPr lang="ru-RU" i="0" baseline="0" dirty="0" smtClean="0"/>
              <a:t> В настоящее время на территории Ставропольского края в сельской местности действует </a:t>
            </a:r>
            <a:r>
              <a:rPr lang="ru-RU" baseline="0" dirty="0" smtClean="0"/>
              <a:t>381 спортивный зал. </a:t>
            </a:r>
            <a:r>
              <a:rPr lang="ru-RU" dirty="0" smtClean="0"/>
              <a:t>За время реализации</a:t>
            </a:r>
            <a:r>
              <a:rPr lang="ru-RU" baseline="0" dirty="0" smtClean="0"/>
              <a:t> проекта с 2014 года </a:t>
            </a:r>
            <a:r>
              <a:rPr lang="ru-RU" dirty="0" smtClean="0"/>
              <a:t>в </a:t>
            </a:r>
            <a:r>
              <a:rPr lang="ru-RU" baseline="0" dirty="0" smtClean="0"/>
              <a:t>общеобразовательных организациях отремонтировано </a:t>
            </a:r>
            <a:r>
              <a:rPr lang="ru-RU" baseline="0" dirty="0" smtClean="0"/>
              <a:t>128 спортивных залов </a:t>
            </a:r>
            <a:endParaRPr lang="ru-RU" dirty="0" smtClean="0"/>
          </a:p>
          <a:p>
            <a:pPr algn="just">
              <a:spcBef>
                <a:spcPct val="0"/>
              </a:spcBef>
            </a:pPr>
            <a:r>
              <a:rPr lang="ru-RU" dirty="0" smtClean="0"/>
              <a:t>	</a:t>
            </a:r>
            <a:endParaRPr lang="ru-RU" dirty="0" smtClean="0"/>
          </a:p>
          <a:p>
            <a:pPr algn="just">
              <a:spcBef>
                <a:spcPct val="0"/>
              </a:spcBef>
            </a:pPr>
            <a:r>
              <a:rPr lang="ru-RU" i="1" dirty="0" smtClean="0"/>
              <a:t>	Особое </a:t>
            </a:r>
            <a:r>
              <a:rPr lang="ru-RU" i="1" dirty="0" smtClean="0"/>
              <a:t>внимание, особенно в связи с последними событиями в Керчи, в </a:t>
            </a:r>
            <a:r>
              <a:rPr lang="ru-RU" i="1" dirty="0" err="1" smtClean="0"/>
              <a:t>Изобильненском</a:t>
            </a:r>
            <a:r>
              <a:rPr lang="ru-RU" i="1" dirty="0" smtClean="0"/>
              <a:t> и Шпаковском районах, уделяется профилактике </a:t>
            </a:r>
            <a:r>
              <a:rPr lang="ru-RU" i="1" dirty="0" err="1" smtClean="0"/>
              <a:t>девиантного</a:t>
            </a:r>
            <a:r>
              <a:rPr lang="ru-RU" i="1" dirty="0" smtClean="0"/>
              <a:t> поведения несовершеннолетних. В целях раннего выявления детей, склонных к рискованному поведению, в образовательных организациях края проводится социально-психологическое тестирование. В прошлом учебном году в нем приняло участие 73585 школьников (с 13 лет) (85,2% от общего количества обучающихся, подлежащих тестированию), выявлено 6124 несовершеннолетних (8%), которые могут быть отнесены к группе вероятного риска. </a:t>
            </a:r>
          </a:p>
          <a:p>
            <a:pPr algn="just">
              <a:spcBef>
                <a:spcPct val="0"/>
              </a:spcBef>
            </a:pPr>
            <a:r>
              <a:rPr lang="ru-RU" i="1" dirty="0" smtClean="0"/>
              <a:t>	Несмотря на то, что тестирование добровольное, мы работаем с родительской общественностью, чтобы родители давали свое информированное согласие на участие детей в тестировании, которое поможет на ранних этапах выявить и оказать своевременную психологическую помощь несовершеннолетним.  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7F80BA-552E-45CA-B33F-06444FB38E0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	Одним из важнейших направлений государственной социальной политики Российской Федерации и Ставропольского края является защита прав детей-сирот и детей, оставшихся без попечения родителей.</a:t>
            </a:r>
          </a:p>
          <a:p>
            <a:r>
              <a:rPr lang="ru-RU" dirty="0" smtClean="0"/>
              <a:t>	За последние пять лет число вновь выявленных детей, оставшихся без попечения родителей, уменьшилось практически в два раза. С целью развития семейных форм устройства детей, оставшихся без попечения родителей, создан и поддерживается региональный межведомственный интернет-портал НЕТСИРОТСТВУ.РФ. Развивается сеть школы приемных родителей. </a:t>
            </a:r>
          </a:p>
          <a:p>
            <a:r>
              <a:rPr lang="ru-RU" dirty="0" smtClean="0"/>
              <a:t>	В результате проводимой работы в 2018 году численность детей, состоящих на учете в региональном банке данных о детях, оставшихся без попечения родителей, снизилась до 826 человек (на начало 2018 года на учете состояло 902 ребенка). В замещающих семьях в настоящее время проживают 87,8% детей-сирот и детей, оставшихся без попечения родителей, от их общей численности. Этот процент ежегодно растет. К концу 2018 года планируется увеличить данный показатель до 88,5%.</a:t>
            </a:r>
          </a:p>
          <a:p>
            <a:r>
              <a:rPr lang="ru-RU" dirty="0" smtClean="0"/>
              <a:t>	В настоящее время в крае функционируют 21 детский дом и 3 школы-интерната для детей-сирот и детей, оставшихся без попечения родителей, с ограниченными возможностями здоровья, подведомственные министерству образования края. В 90% данных учреждений созданы условия, приближенные к семейным. К концу 2018 года планируется увеличить данный показатель до 95%. С этой целью внедряются технологии общественного контроля, которые позволяют не только выявить проблемы функционирования </a:t>
            </a:r>
            <a:r>
              <a:rPr lang="ru-RU" dirty="0" err="1" smtClean="0"/>
              <a:t>интернатных</a:t>
            </a:r>
            <a:r>
              <a:rPr lang="ru-RU" dirty="0" smtClean="0"/>
              <a:t> учреждений, но и найти причины возникновения этих явлений и определить существующие препятствия для исправления ситуации.</a:t>
            </a:r>
          </a:p>
          <a:p>
            <a:r>
              <a:rPr lang="ru-RU" dirty="0" smtClean="0"/>
              <a:t>	Создана и развивается система </a:t>
            </a:r>
            <a:r>
              <a:rPr lang="ru-RU" dirty="0" err="1" smtClean="0"/>
              <a:t>постинтернатного</a:t>
            </a:r>
            <a:r>
              <a:rPr lang="ru-RU" dirty="0" smtClean="0"/>
              <a:t> сопровождения воспитанников детских домов для их социализации в обществе.	В каждом детском доме разработаны и внедрены программы подготовки воспитанников к самостоятельной жизни. С целью преодоления существующей проблемы вступления во взрослую жизнь осуществляется социализация воспитанников детских домов через наставничество, когда у ребенка появляется значимый старший товарищ, осуществляющий над ним шефство и принимающий участие в его судьбе. </a:t>
            </a:r>
            <a:endParaRPr lang="ru-RU" dirty="0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42275D-85BF-4B90-B7AD-90B54A05987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	</a:t>
            </a:r>
            <a:r>
              <a:rPr lang="ru-RU" dirty="0" smtClean="0"/>
              <a:t>В рамках реализации государственной программы Российской Федерации «Доступная среда» улучшается материально-техническое обеспечение образовательных организаций Ставропольского края: создана </a:t>
            </a:r>
            <a:r>
              <a:rPr lang="ru-RU" dirty="0" err="1" smtClean="0"/>
              <a:t>безьбарьерная</a:t>
            </a:r>
            <a:r>
              <a:rPr lang="ru-RU" dirty="0" smtClean="0"/>
              <a:t> среда и приобретено специализированное оборудование для обучения детей-инвалидов и детей с ограниченными возможностями здоровья. На эти цели израсходовано более 180 млн. рублей. В 2018 году доступная среда создана в 155 школах (24%), девяти организациях профессионального образования (21%) (с учетом организаций, подведомственных культуре, соцзащите, спорту, промышленности), 56 организациях дополнительного образования детей (46%). </a:t>
            </a:r>
          </a:p>
          <a:p>
            <a:r>
              <a:rPr lang="ru-RU" dirty="0" smtClean="0"/>
              <a:t>	На особом контроле в министерстве образования Ставропольского края находится вопрос поэтапного внедрения в образовательных организациях федеральных государственных федеральных государственных образовательных стандартов для детей с ограниченными возможностями и детей с интеллектуальными нарушениями (ФГОС ОВЗ), вступивших в силу с 01 сентября 2016 года. Всего по ФГОС  ОВЗ в 2018/19 учебном году обучается более 3880 детей с ограниченными возможностями здоровья в 419 муниципальных и государственных общеобразовательных организациях  края.</a:t>
            </a:r>
          </a:p>
          <a:p>
            <a:r>
              <a:rPr lang="ru-RU" dirty="0" smtClean="0"/>
              <a:t>Министерством и образовательными организациями проводится </a:t>
            </a:r>
            <a:r>
              <a:rPr lang="ru-RU" dirty="0" err="1" smtClean="0"/>
              <a:t>профориентационная</a:t>
            </a:r>
            <a:r>
              <a:rPr lang="ru-RU" dirty="0" smtClean="0"/>
              <a:t> работа в различных формах: уроки, </a:t>
            </a:r>
            <a:r>
              <a:rPr lang="ru-RU" dirty="0" err="1" smtClean="0"/>
              <a:t>мастерклассы</a:t>
            </a:r>
            <a:r>
              <a:rPr lang="ru-RU" dirty="0" smtClean="0"/>
              <a:t>, </a:t>
            </a:r>
            <a:r>
              <a:rPr lang="ru-RU" dirty="0" err="1" smtClean="0"/>
              <a:t>инфоквесты</a:t>
            </a:r>
            <a:r>
              <a:rPr lang="ru-RU" dirty="0" smtClean="0"/>
              <a:t>, выставки, экскурсии, ярмарки специальностей и профессий, работа летнего лагеря профориентации </a:t>
            </a:r>
            <a:r>
              <a:rPr lang="en-US" dirty="0" smtClean="0"/>
              <a:t>«</a:t>
            </a:r>
            <a:r>
              <a:rPr lang="ru-RU" dirty="0" smtClean="0"/>
              <a:t>Город профессий</a:t>
            </a:r>
            <a:r>
              <a:rPr lang="en-US" dirty="0" smtClean="0"/>
              <a:t>», </a:t>
            </a:r>
            <a:r>
              <a:rPr lang="ru-RU" dirty="0" smtClean="0"/>
              <a:t>недели профессионального мастерства и многие другие. В I полугодии 2018 года в профессиональных образовательных организациях организовано и проведено более 430 открытых мероприятий с охватом более 23 тысяч обучающихся. Среди них около 900 обучающихся 9 и 11 классов с ограниченными возможностями здоровья. </a:t>
            </a:r>
            <a:r>
              <a:rPr lang="ru-RU" dirty="0" err="1" smtClean="0"/>
              <a:t>Профориентационная</a:t>
            </a:r>
            <a:r>
              <a:rPr lang="ru-RU" dirty="0" smtClean="0"/>
              <a:t> работа </a:t>
            </a:r>
            <a:r>
              <a:rPr lang="ru-RU" dirty="0" err="1" smtClean="0"/>
              <a:t>проведодится</a:t>
            </a:r>
            <a:r>
              <a:rPr lang="ru-RU" dirty="0" smtClean="0"/>
              <a:t> со всеми школьниками-инвалидами.</a:t>
            </a:r>
            <a:r>
              <a:rPr lang="ru-RU" baseline="0" dirty="0" smtClean="0"/>
              <a:t> </a:t>
            </a:r>
            <a:r>
              <a:rPr lang="ru-RU" dirty="0" smtClean="0"/>
              <a:t>Главными мероприятиями, направленным на профессиональную ориентацию будущих абитуриентов и популяризацию рабочих профессий и специальностей можно являются образовательный форум </a:t>
            </a:r>
            <a:r>
              <a:rPr lang="en-US" dirty="0" smtClean="0"/>
              <a:t>«</a:t>
            </a:r>
            <a:r>
              <a:rPr lang="ru-RU" dirty="0" smtClean="0"/>
              <a:t>Найди свой путь к успеху!</a:t>
            </a:r>
            <a:r>
              <a:rPr lang="en-US" dirty="0" smtClean="0"/>
              <a:t>», </a:t>
            </a:r>
            <a:r>
              <a:rPr lang="ru-RU" dirty="0" smtClean="0"/>
              <a:t>региональные чемпионаты </a:t>
            </a:r>
            <a:r>
              <a:rPr lang="en-US" dirty="0" smtClean="0"/>
              <a:t>«</a:t>
            </a:r>
            <a:r>
              <a:rPr lang="ru-RU" dirty="0" smtClean="0"/>
              <a:t>Молодые профессионалы</a:t>
            </a:r>
            <a:r>
              <a:rPr lang="en-US" dirty="0" smtClean="0"/>
              <a:t>» (</a:t>
            </a:r>
            <a:r>
              <a:rPr lang="en-US" dirty="0" err="1" smtClean="0"/>
              <a:t>WorldskillsRussia</a:t>
            </a:r>
            <a:r>
              <a:rPr lang="en-US" dirty="0" smtClean="0"/>
              <a:t>) </a:t>
            </a:r>
            <a:r>
              <a:rPr lang="ru-RU" dirty="0" smtClean="0"/>
              <a:t>и </a:t>
            </a:r>
            <a:r>
              <a:rPr lang="ru-RU" dirty="0" err="1" smtClean="0"/>
              <a:t>Абилимпикс</a:t>
            </a:r>
            <a:r>
              <a:rPr lang="ru-RU" dirty="0" smtClean="0"/>
              <a:t>. В качестве участников и зрителей только в данных мероприятиях приняли участие более 10 тысяч человек, из них свыше 500 ребят имеют ограничения в здоровье. </a:t>
            </a:r>
          </a:p>
          <a:p>
            <a:r>
              <a:rPr lang="ru-RU" dirty="0" smtClean="0"/>
              <a:t>Актуальным вопросом работы образовательного комплекса Ставропольского края является развитие системы раннего выявления отклонений в развитии детей и оказания им специализированной помощи. Данной работой занимаются 9 психологических центров края. </a:t>
            </a:r>
          </a:p>
          <a:p>
            <a:r>
              <a:rPr lang="ru-RU" dirty="0" smtClean="0"/>
              <a:t>Более 16,5</a:t>
            </a:r>
            <a:r>
              <a:rPr lang="ru-RU" baseline="0" dirty="0" smtClean="0"/>
              <a:t> тысяч детей ежегодно </a:t>
            </a:r>
            <a:r>
              <a:rPr lang="ru-RU" dirty="0" smtClean="0"/>
              <a:t>проходят психолого-педагогическую диагностику в Центральной и 33 территориальных психолого-медико-педагогических комиссиях. Свыше 19 тысячам детей и родителей оказываются консультационные услуги по вопросам обучения и воспитания.</a:t>
            </a:r>
          </a:p>
          <a:p>
            <a:r>
              <a:rPr lang="ru-RU" dirty="0" smtClean="0"/>
              <a:t>Для сопровождения детей с ОВЗ раннего возраста в крае в 2017 году открыт Центр ранней помощи детям на базе Краевого психологического центра города Ставрополя. Кроме того, в 2018 году на базе государственных образовательных организаций (коррекционные школы № 18, 19, 25, 26, психологическом центре г. Михайловска) созданы 5 новых центров ранней помощи детям с нарушением речи, опорно-двигательного аппарата, умственной отсталостью.</a:t>
            </a:r>
          </a:p>
          <a:p>
            <a:r>
              <a:rPr lang="ru-RU" dirty="0" smtClean="0"/>
              <a:t>	Для сопровождения инклюзивного образования и организации сетевого взаимодействия с муниципальными образовательными школами в 2018 году открыты 15 ресурсных информационно-методических центров на базе государственных коррекционных школ.  В течение 2018 года специалистами ресурсных центров проводились круглые столы, дни</a:t>
            </a:r>
            <a:r>
              <a:rPr lang="ru-RU" baseline="0" dirty="0" smtClean="0"/>
              <a:t> открытых дверей, методические семинары, практикумы и мастер-классы для учителей муниципальных школ, которые обучают детей с особыми образовательными потребностями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F4229A-1737-4F1D-AD42-DC24DD7FC98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defTabSz="914287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государственной программы Российской Федерации «Развитие образования», утвержденной постановлением Правительства Российской Федерации от 26 декабря 2017 г. № 1642 в 2018 году министерство образования Ставропольского края реализует мероприятия по разработке и распространению в системах среднего профессионального, высшего образования новых образовательных технологий, форм организации образовательного процесса. С целью реализации указанных мероприятий между Правительством Ставропольского края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России заключено соглашение и на базе Георгиевского техникума механизации, автоматизации и управления  создана региональная сетевая площадка в целях реализации мероприятий.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Подготовку кадров по профессиям из перечня ТОП-50 осуществляют 13 государственных профессиональных образовательных организаций (30% от общего количества государственных профессиональных образовательных организаций Ставропольского края). </a:t>
            </a:r>
          </a:p>
          <a:p>
            <a:pPr marL="0" marR="0" indent="0" algn="just" defTabSz="9142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В ходе реализации мероприятий по организации деятельности региональной площадки сетевого взаимодействия в 2018 году разрабатываются основные образовательные программы, программы модулей, в том числе с использованием электронного обучения и дистанционных образовательных технологий по 6 профессиям/специальностям, входящим в область подготовки «Искусство, дизайн и сфера услуг» из перечня ТОП-50.</a:t>
            </a:r>
          </a:p>
          <a:p>
            <a:pPr marL="0" marR="0" indent="0" algn="just" defTabSz="9142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Участники сети проходят повышение квалификации на базе предприятий – партнеров (работодателей), на базе межрегиональных центров компетенций, в том числе по стандартам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Ворлдскиллс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Главным мероприятием, направленным на профессиональную ориентацию будущих абитуриентов и популяризацию рабочих профессий и специальностей можно считать открытый региональный чемпионат «Молодые профессионалы»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Russia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Чемпионат проводился в целях совершенствования системы подготовки кадров для приоритетных отраслей экономики Ставропольского края, а также повышения престижа рабочих профессий и развития профессионального образования, проведения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работы среди обучающихся общеобразовательных организаций, а также внедрения в систему профессионального образования края лучших международных практик по рабочим специальностям.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 2018 году проведено 8 олимпиад по специальностям и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профессиям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 конкурс, региональный этап чемпионата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Вордскиллс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Студенты, прошедшие  отборочных этапы,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приняли участие в Национальном чемпионате </a:t>
            </a:r>
            <a:r>
              <a:rPr lang="ru-RU" baseline="0" dirty="0" err="1" smtClean="0">
                <a:latin typeface="Times New Roman" pitchFamily="18" charset="0"/>
                <a:cs typeface="Times New Roman" pitchFamily="18" charset="0"/>
              </a:rPr>
              <a:t>Вордскиллс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. В мероприятиях приняли участие более 400 студентов профессиональных образовательных организаций и образовательных организаций высшего образования, реализующих программы среднего профессионального образования.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Кроме того в крае функционируют 15 специализированных центров компетенций по 26 компетенциям.</a:t>
            </a:r>
          </a:p>
          <a:p>
            <a:pPr algn="just" defTabSz="912813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9F954D-F139-4AAB-B4F5-C1BD0EC0232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E9C0A-5149-48BE-893D-1E7C0C8F5E5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BF499-C7E4-4581-832E-42C97961BC1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2017</a:t>
            </a: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E55DA-F205-46A3-9B91-160BF01725F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2017</a:t>
            </a: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49549-8F61-422D-B01B-E85E33D79D7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2017</a:t>
            </a:r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CF6DF-EF77-46AE-B547-A8273A8AE68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7375525" y="317500"/>
            <a:ext cx="2836863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534988" y="1739900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375" y="7034213"/>
            <a:ext cx="3422650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990138" y="7089775"/>
            <a:ext cx="3968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88"/>
              </a:spcBef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/>
              <a:t>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375" y="7034213"/>
            <a:ext cx="245903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1C2CE3-5681-4D62-B60B-B612F7B87C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1" r:id="rId3"/>
    <p:sldLayoutId id="2147483650" r:id="rId4"/>
    <p:sldLayoutId id="2147483649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21" Type="http://schemas.openxmlformats.org/officeDocument/2006/relationships/image" Target="../media/image19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63" Type="http://schemas.openxmlformats.org/officeDocument/2006/relationships/image" Target="../media/image61.png"/><Relationship Id="rId68" Type="http://schemas.openxmlformats.org/officeDocument/2006/relationships/image" Target="../media/image66.png"/><Relationship Id="rId84" Type="http://schemas.openxmlformats.org/officeDocument/2006/relationships/image" Target="../media/image82.png"/><Relationship Id="rId89" Type="http://schemas.openxmlformats.org/officeDocument/2006/relationships/image" Target="../media/image87.png"/><Relationship Id="rId16" Type="http://schemas.openxmlformats.org/officeDocument/2006/relationships/image" Target="../media/image14.png"/><Relationship Id="rId11" Type="http://schemas.openxmlformats.org/officeDocument/2006/relationships/image" Target="../media/image9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74" Type="http://schemas.openxmlformats.org/officeDocument/2006/relationships/image" Target="../media/image72.png"/><Relationship Id="rId79" Type="http://schemas.openxmlformats.org/officeDocument/2006/relationships/image" Target="../media/image77.png"/><Relationship Id="rId102" Type="http://schemas.openxmlformats.org/officeDocument/2006/relationships/image" Target="../media/image100.png"/><Relationship Id="rId5" Type="http://schemas.openxmlformats.org/officeDocument/2006/relationships/image" Target="../media/image3.png"/><Relationship Id="rId90" Type="http://schemas.openxmlformats.org/officeDocument/2006/relationships/image" Target="../media/image88.png"/><Relationship Id="rId95" Type="http://schemas.openxmlformats.org/officeDocument/2006/relationships/image" Target="../media/image93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64" Type="http://schemas.openxmlformats.org/officeDocument/2006/relationships/image" Target="../media/image62.png"/><Relationship Id="rId69" Type="http://schemas.openxmlformats.org/officeDocument/2006/relationships/image" Target="../media/image67.png"/><Relationship Id="rId80" Type="http://schemas.openxmlformats.org/officeDocument/2006/relationships/image" Target="../media/image78.png"/><Relationship Id="rId85" Type="http://schemas.openxmlformats.org/officeDocument/2006/relationships/image" Target="../media/image83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7.png"/><Relationship Id="rId67" Type="http://schemas.openxmlformats.org/officeDocument/2006/relationships/image" Target="../media/image65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83" Type="http://schemas.openxmlformats.org/officeDocument/2006/relationships/image" Target="../media/image81.png"/><Relationship Id="rId88" Type="http://schemas.openxmlformats.org/officeDocument/2006/relationships/image" Target="../media/image86.png"/><Relationship Id="rId91" Type="http://schemas.openxmlformats.org/officeDocument/2006/relationships/image" Target="../media/image89.png"/><Relationship Id="rId96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73" Type="http://schemas.openxmlformats.org/officeDocument/2006/relationships/image" Target="../media/image71.png"/><Relationship Id="rId78" Type="http://schemas.openxmlformats.org/officeDocument/2006/relationships/image" Target="../media/image76.png"/><Relationship Id="rId81" Type="http://schemas.openxmlformats.org/officeDocument/2006/relationships/image" Target="../media/image79.png"/><Relationship Id="rId86" Type="http://schemas.openxmlformats.org/officeDocument/2006/relationships/image" Target="../media/image84.png"/><Relationship Id="rId94" Type="http://schemas.openxmlformats.org/officeDocument/2006/relationships/image" Target="../media/image92.png"/><Relationship Id="rId99" Type="http://schemas.openxmlformats.org/officeDocument/2006/relationships/image" Target="../media/image97.png"/><Relationship Id="rId101" Type="http://schemas.openxmlformats.org/officeDocument/2006/relationships/image" Target="../media/image9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9" Type="http://schemas.openxmlformats.org/officeDocument/2006/relationships/image" Target="../media/image37.png"/><Relationship Id="rId34" Type="http://schemas.openxmlformats.org/officeDocument/2006/relationships/image" Target="../media/image32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6" Type="http://schemas.openxmlformats.org/officeDocument/2006/relationships/image" Target="../media/image74.png"/><Relationship Id="rId97" Type="http://schemas.openxmlformats.org/officeDocument/2006/relationships/image" Target="../media/image95.png"/><Relationship Id="rId7" Type="http://schemas.openxmlformats.org/officeDocument/2006/relationships/image" Target="../media/image5.png"/><Relationship Id="rId71" Type="http://schemas.openxmlformats.org/officeDocument/2006/relationships/image" Target="../media/image69.png"/><Relationship Id="rId92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png"/><Relationship Id="rId24" Type="http://schemas.openxmlformats.org/officeDocument/2006/relationships/image" Target="../media/image22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66" Type="http://schemas.openxmlformats.org/officeDocument/2006/relationships/image" Target="../media/image64.png"/><Relationship Id="rId87" Type="http://schemas.openxmlformats.org/officeDocument/2006/relationships/image" Target="../media/image85.png"/><Relationship Id="rId61" Type="http://schemas.openxmlformats.org/officeDocument/2006/relationships/image" Target="../media/image59.png"/><Relationship Id="rId82" Type="http://schemas.openxmlformats.org/officeDocument/2006/relationships/image" Target="../media/image80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56" Type="http://schemas.openxmlformats.org/officeDocument/2006/relationships/image" Target="../media/image54.png"/><Relationship Id="rId77" Type="http://schemas.openxmlformats.org/officeDocument/2006/relationships/image" Target="../media/image75.png"/><Relationship Id="rId100" Type="http://schemas.openxmlformats.org/officeDocument/2006/relationships/image" Target="../media/image98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93" Type="http://schemas.openxmlformats.org/officeDocument/2006/relationships/image" Target="../media/image91.png"/><Relationship Id="rId98" Type="http://schemas.openxmlformats.org/officeDocument/2006/relationships/image" Target="../media/image96.png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0.jpeg"/><Relationship Id="rId5" Type="http://schemas.openxmlformats.org/officeDocument/2006/relationships/image" Target="../media/image169.jpeg"/><Relationship Id="rId4" Type="http://schemas.openxmlformats.org/officeDocument/2006/relationships/image" Target="../media/image16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3" Type="http://schemas.openxmlformats.org/officeDocument/2006/relationships/image" Target="../media/image172.png"/><Relationship Id="rId21" Type="http://schemas.openxmlformats.org/officeDocument/2006/relationships/image" Target="../media/image190.jpe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85.png"/><Relationship Id="rId20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5" Type="http://schemas.openxmlformats.org/officeDocument/2006/relationships/image" Target="../media/image174.png"/><Relationship Id="rId15" Type="http://schemas.openxmlformats.org/officeDocument/2006/relationships/image" Target="../media/image184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4" Type="http://schemas.openxmlformats.org/officeDocument/2006/relationships/image" Target="../media/image173.jpe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69.jpeg"/><Relationship Id="rId4" Type="http://schemas.openxmlformats.org/officeDocument/2006/relationships/image" Target="../media/image19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11" Type="http://schemas.openxmlformats.org/officeDocument/2006/relationships/image" Target="../media/image110.png"/><Relationship Id="rId5" Type="http://schemas.openxmlformats.org/officeDocument/2006/relationships/image" Target="../media/image104.jpeg"/><Relationship Id="rId10" Type="http://schemas.openxmlformats.org/officeDocument/2006/relationships/image" Target="../media/image109.jpeg"/><Relationship Id="rId4" Type="http://schemas.openxmlformats.org/officeDocument/2006/relationships/image" Target="../media/image103.jpeg"/><Relationship Id="rId9" Type="http://schemas.openxmlformats.org/officeDocument/2006/relationships/image" Target="../media/image10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image" Target="../media/image102.png"/><Relationship Id="rId7" Type="http://schemas.openxmlformats.org/officeDocument/2006/relationships/image" Target="../media/image113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eg"/><Relationship Id="rId11" Type="http://schemas.openxmlformats.org/officeDocument/2006/relationships/image" Target="../media/image117.png"/><Relationship Id="rId5" Type="http://schemas.openxmlformats.org/officeDocument/2006/relationships/image" Target="../media/image111.jpeg"/><Relationship Id="rId10" Type="http://schemas.openxmlformats.org/officeDocument/2006/relationships/image" Target="../media/image116.png"/><Relationship Id="rId4" Type="http://schemas.openxmlformats.org/officeDocument/2006/relationships/image" Target="../media/image109.jpeg"/><Relationship Id="rId9" Type="http://schemas.openxmlformats.org/officeDocument/2006/relationships/image" Target="../media/image1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jpeg"/><Relationship Id="rId3" Type="http://schemas.openxmlformats.org/officeDocument/2006/relationships/image" Target="../media/image118.jpe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11" Type="http://schemas.openxmlformats.org/officeDocument/2006/relationships/image" Target="../media/image123.png"/><Relationship Id="rId5" Type="http://schemas.openxmlformats.org/officeDocument/2006/relationships/image" Target="../media/image109.jpeg"/><Relationship Id="rId10" Type="http://schemas.openxmlformats.org/officeDocument/2006/relationships/image" Target="../media/image122.png"/><Relationship Id="rId4" Type="http://schemas.openxmlformats.org/officeDocument/2006/relationships/image" Target="../media/image102.png"/><Relationship Id="rId9" Type="http://schemas.openxmlformats.org/officeDocument/2006/relationships/image" Target="../media/image121.png"/><Relationship Id="rId14" Type="http://schemas.openxmlformats.org/officeDocument/2006/relationships/image" Target="../media/image1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8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0.png"/><Relationship Id="rId5" Type="http://schemas.openxmlformats.org/officeDocument/2006/relationships/image" Target="../media/image127.png"/><Relationship Id="rId10" Type="http://schemas.openxmlformats.org/officeDocument/2006/relationships/image" Target="../media/image131.jpeg"/><Relationship Id="rId4" Type="http://schemas.openxmlformats.org/officeDocument/2006/relationships/image" Target="../media/image109.jpeg"/><Relationship Id="rId9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9.jpeg"/><Relationship Id="rId7" Type="http://schemas.openxmlformats.org/officeDocument/2006/relationships/image" Target="../media/image1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09.jpeg"/><Relationship Id="rId5" Type="http://schemas.openxmlformats.org/officeDocument/2006/relationships/image" Target="../media/image136.png"/><Relationship Id="rId10" Type="http://schemas.openxmlformats.org/officeDocument/2006/relationships/image" Target="../media/image140.png"/><Relationship Id="rId4" Type="http://schemas.openxmlformats.org/officeDocument/2006/relationships/image" Target="../media/image110.png"/><Relationship Id="rId9" Type="http://schemas.openxmlformats.org/officeDocument/2006/relationships/image" Target="../media/image1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26" Type="http://schemas.openxmlformats.org/officeDocument/2006/relationships/image" Target="../media/image164.png"/><Relationship Id="rId3" Type="http://schemas.openxmlformats.org/officeDocument/2006/relationships/image" Target="../media/image141.jpeg"/><Relationship Id="rId21" Type="http://schemas.openxmlformats.org/officeDocument/2006/relationships/image" Target="../media/image159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5" Type="http://schemas.openxmlformats.org/officeDocument/2006/relationships/image" Target="../media/image16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54.png"/><Relationship Id="rId20" Type="http://schemas.openxmlformats.org/officeDocument/2006/relationships/image" Target="../media/image158.png"/><Relationship Id="rId29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4.jpeg"/><Relationship Id="rId11" Type="http://schemas.openxmlformats.org/officeDocument/2006/relationships/image" Target="../media/image149.png"/><Relationship Id="rId24" Type="http://schemas.openxmlformats.org/officeDocument/2006/relationships/image" Target="../media/image162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23" Type="http://schemas.openxmlformats.org/officeDocument/2006/relationships/image" Target="../media/image161.png"/><Relationship Id="rId28" Type="http://schemas.openxmlformats.org/officeDocument/2006/relationships/image" Target="../media/image166.jpeg"/><Relationship Id="rId10" Type="http://schemas.openxmlformats.org/officeDocument/2006/relationships/image" Target="../media/image148.png"/><Relationship Id="rId19" Type="http://schemas.openxmlformats.org/officeDocument/2006/relationships/image" Target="../media/image157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Relationship Id="rId22" Type="http://schemas.openxmlformats.org/officeDocument/2006/relationships/image" Target="../media/image160.png"/><Relationship Id="rId27" Type="http://schemas.openxmlformats.org/officeDocument/2006/relationships/image" Target="../media/image1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object 2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18" name="object 3"/>
          <p:cNvSpPr>
            <a:spLocks noChangeArrowheads="1"/>
          </p:cNvSpPr>
          <p:nvPr/>
        </p:nvSpPr>
        <p:spPr bwMode="auto">
          <a:xfrm>
            <a:off x="7472363" y="2443163"/>
            <a:ext cx="157162" cy="3905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19" name="object 4"/>
          <p:cNvSpPr>
            <a:spLocks noChangeArrowheads="1"/>
          </p:cNvSpPr>
          <p:nvPr/>
        </p:nvSpPr>
        <p:spPr bwMode="auto">
          <a:xfrm>
            <a:off x="7678738" y="2520950"/>
            <a:ext cx="147637" cy="4048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0" name="object 5"/>
          <p:cNvSpPr>
            <a:spLocks noChangeArrowheads="1"/>
          </p:cNvSpPr>
          <p:nvPr/>
        </p:nvSpPr>
        <p:spPr bwMode="auto">
          <a:xfrm>
            <a:off x="7872413" y="2616200"/>
            <a:ext cx="260350" cy="54451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1" name="object 6"/>
          <p:cNvSpPr>
            <a:spLocks noChangeArrowheads="1"/>
          </p:cNvSpPr>
          <p:nvPr/>
        </p:nvSpPr>
        <p:spPr bwMode="auto">
          <a:xfrm>
            <a:off x="8162925" y="2759075"/>
            <a:ext cx="134938" cy="4270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2" name="object 7"/>
          <p:cNvSpPr>
            <a:spLocks noChangeArrowheads="1"/>
          </p:cNvSpPr>
          <p:nvPr/>
        </p:nvSpPr>
        <p:spPr bwMode="auto">
          <a:xfrm>
            <a:off x="8339138" y="2846388"/>
            <a:ext cx="134937" cy="42703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3" name="object 8"/>
          <p:cNvSpPr>
            <a:spLocks noChangeArrowheads="1"/>
          </p:cNvSpPr>
          <p:nvPr/>
        </p:nvSpPr>
        <p:spPr bwMode="auto">
          <a:xfrm>
            <a:off x="7472363" y="3000375"/>
            <a:ext cx="157162" cy="38893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4" name="object 9"/>
          <p:cNvSpPr>
            <a:spLocks noChangeArrowheads="1"/>
          </p:cNvSpPr>
          <p:nvPr/>
        </p:nvSpPr>
        <p:spPr bwMode="auto">
          <a:xfrm>
            <a:off x="7678738" y="3076575"/>
            <a:ext cx="147637" cy="4064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5" name="object 10"/>
          <p:cNvSpPr>
            <a:spLocks noChangeArrowheads="1"/>
          </p:cNvSpPr>
          <p:nvPr/>
        </p:nvSpPr>
        <p:spPr bwMode="auto">
          <a:xfrm>
            <a:off x="7872413" y="3171825"/>
            <a:ext cx="317500" cy="51752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6" name="object 11"/>
          <p:cNvSpPr>
            <a:spLocks noChangeArrowheads="1"/>
          </p:cNvSpPr>
          <p:nvPr/>
        </p:nvSpPr>
        <p:spPr bwMode="auto">
          <a:xfrm>
            <a:off x="8197850" y="3354388"/>
            <a:ext cx="150813" cy="392112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7" name="object 12"/>
          <p:cNvSpPr>
            <a:spLocks noChangeArrowheads="1"/>
          </p:cNvSpPr>
          <p:nvPr/>
        </p:nvSpPr>
        <p:spPr bwMode="auto">
          <a:xfrm>
            <a:off x="8393113" y="3452813"/>
            <a:ext cx="157162" cy="388937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8" name="object 13"/>
          <p:cNvSpPr>
            <a:spLocks noChangeArrowheads="1"/>
          </p:cNvSpPr>
          <p:nvPr/>
        </p:nvSpPr>
        <p:spPr bwMode="auto">
          <a:xfrm>
            <a:off x="8599488" y="3530600"/>
            <a:ext cx="149225" cy="40481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9" name="object 14"/>
          <p:cNvSpPr>
            <a:spLocks noChangeArrowheads="1"/>
          </p:cNvSpPr>
          <p:nvPr/>
        </p:nvSpPr>
        <p:spPr bwMode="auto">
          <a:xfrm>
            <a:off x="8775700" y="3651250"/>
            <a:ext cx="176213" cy="41275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0" name="object 15"/>
          <p:cNvSpPr>
            <a:spLocks noChangeArrowheads="1"/>
          </p:cNvSpPr>
          <p:nvPr/>
        </p:nvSpPr>
        <p:spPr bwMode="auto">
          <a:xfrm>
            <a:off x="8982075" y="3719513"/>
            <a:ext cx="150813" cy="433387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1" name="object 16"/>
          <p:cNvSpPr>
            <a:spLocks noChangeArrowheads="1"/>
          </p:cNvSpPr>
          <p:nvPr/>
        </p:nvSpPr>
        <p:spPr bwMode="auto">
          <a:xfrm>
            <a:off x="9186863" y="3819525"/>
            <a:ext cx="163512" cy="44132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2" name="object 17"/>
          <p:cNvSpPr>
            <a:spLocks noChangeArrowheads="1"/>
          </p:cNvSpPr>
          <p:nvPr/>
        </p:nvSpPr>
        <p:spPr bwMode="auto">
          <a:xfrm>
            <a:off x="9404350" y="3925888"/>
            <a:ext cx="134938" cy="427037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3" name="object 18"/>
          <p:cNvSpPr>
            <a:spLocks noChangeArrowheads="1"/>
          </p:cNvSpPr>
          <p:nvPr/>
        </p:nvSpPr>
        <p:spPr bwMode="auto">
          <a:xfrm>
            <a:off x="7762875" y="6632575"/>
            <a:ext cx="95250" cy="236538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4" name="object 19"/>
          <p:cNvSpPr>
            <a:spLocks noChangeArrowheads="1"/>
          </p:cNvSpPr>
          <p:nvPr/>
        </p:nvSpPr>
        <p:spPr bwMode="auto">
          <a:xfrm>
            <a:off x="7875588" y="6570663"/>
            <a:ext cx="111125" cy="250825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5" name="object 20"/>
          <p:cNvSpPr>
            <a:spLocks noChangeArrowheads="1"/>
          </p:cNvSpPr>
          <p:nvPr/>
        </p:nvSpPr>
        <p:spPr bwMode="auto">
          <a:xfrm>
            <a:off x="8005763" y="6456363"/>
            <a:ext cx="166687" cy="293687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6" name="object 21"/>
          <p:cNvSpPr>
            <a:spLocks noChangeArrowheads="1"/>
          </p:cNvSpPr>
          <p:nvPr/>
        </p:nvSpPr>
        <p:spPr bwMode="auto">
          <a:xfrm>
            <a:off x="8112125" y="6762750"/>
            <a:ext cx="85725" cy="258763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7" name="object 22"/>
          <p:cNvSpPr>
            <a:spLocks noChangeArrowheads="1"/>
          </p:cNvSpPr>
          <p:nvPr/>
        </p:nvSpPr>
        <p:spPr bwMode="auto">
          <a:xfrm>
            <a:off x="8224838" y="6648450"/>
            <a:ext cx="104775" cy="312738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8" name="object 23"/>
          <p:cNvSpPr>
            <a:spLocks noChangeArrowheads="1"/>
          </p:cNvSpPr>
          <p:nvPr/>
        </p:nvSpPr>
        <p:spPr bwMode="auto">
          <a:xfrm>
            <a:off x="8191500" y="6380163"/>
            <a:ext cx="103188" cy="269875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9" name="object 24"/>
          <p:cNvSpPr>
            <a:spLocks noChangeArrowheads="1"/>
          </p:cNvSpPr>
          <p:nvPr/>
        </p:nvSpPr>
        <p:spPr bwMode="auto">
          <a:xfrm>
            <a:off x="8312150" y="6284913"/>
            <a:ext cx="203200" cy="279400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40" name="object 25"/>
          <p:cNvSpPr>
            <a:spLocks noChangeArrowheads="1"/>
          </p:cNvSpPr>
          <p:nvPr/>
        </p:nvSpPr>
        <p:spPr bwMode="auto">
          <a:xfrm>
            <a:off x="7753350" y="6943725"/>
            <a:ext cx="127000" cy="306388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41" name="object 26"/>
          <p:cNvSpPr>
            <a:spLocks noChangeArrowheads="1"/>
          </p:cNvSpPr>
          <p:nvPr/>
        </p:nvSpPr>
        <p:spPr bwMode="auto">
          <a:xfrm>
            <a:off x="7899400" y="6878638"/>
            <a:ext cx="85725" cy="258762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42" name="object 27"/>
          <p:cNvSpPr>
            <a:spLocks noChangeArrowheads="1"/>
          </p:cNvSpPr>
          <p:nvPr/>
        </p:nvSpPr>
        <p:spPr bwMode="auto">
          <a:xfrm>
            <a:off x="7994650" y="6818313"/>
            <a:ext cx="100013" cy="247650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43" name="object 28"/>
          <p:cNvSpPr>
            <a:spLocks noChangeArrowheads="1"/>
          </p:cNvSpPr>
          <p:nvPr/>
        </p:nvSpPr>
        <p:spPr bwMode="auto">
          <a:xfrm>
            <a:off x="6778625" y="4762500"/>
            <a:ext cx="122238" cy="300038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44" name="object 29"/>
          <p:cNvSpPr>
            <a:spLocks noChangeArrowheads="1"/>
          </p:cNvSpPr>
          <p:nvPr/>
        </p:nvSpPr>
        <p:spPr bwMode="auto">
          <a:xfrm>
            <a:off x="6915150" y="4713288"/>
            <a:ext cx="95250" cy="231775"/>
          </a:xfrm>
          <a:prstGeom prst="rect">
            <a:avLst/>
          </a:prstGeom>
          <a:blipFill dpi="0" rotWithShape="1">
            <a:blip r:embed="rId3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45" name="object 30"/>
          <p:cNvSpPr>
            <a:spLocks noChangeArrowheads="1"/>
          </p:cNvSpPr>
          <p:nvPr/>
        </p:nvSpPr>
        <p:spPr bwMode="auto">
          <a:xfrm>
            <a:off x="7040563" y="4638675"/>
            <a:ext cx="88900" cy="258763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46" name="object 31"/>
          <p:cNvSpPr>
            <a:spLocks noChangeArrowheads="1"/>
          </p:cNvSpPr>
          <p:nvPr/>
        </p:nvSpPr>
        <p:spPr bwMode="auto">
          <a:xfrm>
            <a:off x="7159625" y="4589463"/>
            <a:ext cx="93663" cy="231775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47" name="object 32"/>
          <p:cNvSpPr>
            <a:spLocks noChangeArrowheads="1"/>
          </p:cNvSpPr>
          <p:nvPr/>
        </p:nvSpPr>
        <p:spPr bwMode="auto">
          <a:xfrm>
            <a:off x="7259638" y="4540250"/>
            <a:ext cx="274637" cy="244475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48" name="object 33"/>
          <p:cNvSpPr>
            <a:spLocks noChangeArrowheads="1"/>
          </p:cNvSpPr>
          <p:nvPr/>
        </p:nvSpPr>
        <p:spPr bwMode="auto">
          <a:xfrm>
            <a:off x="6794500" y="5105400"/>
            <a:ext cx="93663" cy="230188"/>
          </a:xfrm>
          <a:prstGeom prst="rect">
            <a:avLst/>
          </a:prstGeom>
          <a:blipFill dpi="0" rotWithShape="1">
            <a:blip r:embed="rId3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49" name="object 34"/>
          <p:cNvSpPr>
            <a:spLocks noChangeArrowheads="1"/>
          </p:cNvSpPr>
          <p:nvPr/>
        </p:nvSpPr>
        <p:spPr bwMode="auto">
          <a:xfrm>
            <a:off x="6918325" y="5032375"/>
            <a:ext cx="90488" cy="255588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50" name="object 35"/>
          <p:cNvSpPr>
            <a:spLocks noChangeArrowheads="1"/>
          </p:cNvSpPr>
          <p:nvPr/>
        </p:nvSpPr>
        <p:spPr bwMode="auto">
          <a:xfrm>
            <a:off x="7035800" y="4938713"/>
            <a:ext cx="192088" cy="288925"/>
          </a:xfrm>
          <a:prstGeom prst="rect">
            <a:avLst/>
          </a:prstGeom>
          <a:blipFill dpi="0" rotWithShape="1">
            <a:blip r:embed="rId3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51" name="object 36"/>
          <p:cNvSpPr>
            <a:spLocks noChangeArrowheads="1"/>
          </p:cNvSpPr>
          <p:nvPr/>
        </p:nvSpPr>
        <p:spPr bwMode="auto">
          <a:xfrm>
            <a:off x="7232650" y="4881563"/>
            <a:ext cx="90488" cy="233362"/>
          </a:xfrm>
          <a:prstGeom prst="rect">
            <a:avLst/>
          </a:prstGeom>
          <a:blipFill dpi="0" rotWithShape="1">
            <a:blip r:embed="rId3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52" name="object 37"/>
          <p:cNvSpPr>
            <a:spLocks noChangeArrowheads="1"/>
          </p:cNvSpPr>
          <p:nvPr/>
        </p:nvSpPr>
        <p:spPr bwMode="auto">
          <a:xfrm>
            <a:off x="7350125" y="4821238"/>
            <a:ext cx="95250" cy="231775"/>
          </a:xfrm>
          <a:prstGeom prst="rect">
            <a:avLst/>
          </a:prstGeom>
          <a:blipFill dpi="0" rotWithShape="1">
            <a:blip r:embed="rId3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53" name="object 38"/>
          <p:cNvSpPr>
            <a:spLocks noChangeArrowheads="1"/>
          </p:cNvSpPr>
          <p:nvPr/>
        </p:nvSpPr>
        <p:spPr bwMode="auto">
          <a:xfrm>
            <a:off x="7473950" y="4762500"/>
            <a:ext cx="90488" cy="241300"/>
          </a:xfrm>
          <a:prstGeom prst="rect">
            <a:avLst/>
          </a:prstGeom>
          <a:blipFill dpi="0" rotWithShape="1">
            <a:blip r:embed="rId3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54" name="object 39"/>
          <p:cNvSpPr>
            <a:spLocks noChangeArrowheads="1"/>
          </p:cNvSpPr>
          <p:nvPr/>
        </p:nvSpPr>
        <p:spPr bwMode="auto">
          <a:xfrm>
            <a:off x="7580313" y="4703763"/>
            <a:ext cx="106362" cy="246062"/>
          </a:xfrm>
          <a:prstGeom prst="rect">
            <a:avLst/>
          </a:prstGeom>
          <a:blipFill dpi="0" rotWithShape="1">
            <a:blip r:embed="rId4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55" name="object 40"/>
          <p:cNvSpPr>
            <a:spLocks noChangeArrowheads="1"/>
          </p:cNvSpPr>
          <p:nvPr/>
        </p:nvSpPr>
        <p:spPr bwMode="auto">
          <a:xfrm>
            <a:off x="7705725" y="4727575"/>
            <a:ext cx="150813" cy="158750"/>
          </a:xfrm>
          <a:prstGeom prst="rect">
            <a:avLst/>
          </a:prstGeom>
          <a:blipFill dpi="0" rotWithShape="1">
            <a:blip r:embed="rId4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56" name="object 41"/>
          <p:cNvSpPr>
            <a:spLocks noChangeArrowheads="1"/>
          </p:cNvSpPr>
          <p:nvPr/>
        </p:nvSpPr>
        <p:spPr bwMode="auto">
          <a:xfrm>
            <a:off x="4187825" y="1454150"/>
            <a:ext cx="155575" cy="361950"/>
          </a:xfrm>
          <a:prstGeom prst="rect">
            <a:avLst/>
          </a:prstGeom>
          <a:blipFill dpi="0" rotWithShape="1">
            <a:blip r:embed="rId4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57" name="object 42"/>
          <p:cNvSpPr>
            <a:spLocks noChangeArrowheads="1"/>
          </p:cNvSpPr>
          <p:nvPr/>
        </p:nvSpPr>
        <p:spPr bwMode="auto">
          <a:xfrm>
            <a:off x="4362450" y="1536700"/>
            <a:ext cx="120650" cy="287338"/>
          </a:xfrm>
          <a:prstGeom prst="rect">
            <a:avLst/>
          </a:prstGeom>
          <a:blipFill dpi="0" rotWithShape="1">
            <a:blip r:embed="rId4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58" name="object 43"/>
          <p:cNvSpPr>
            <a:spLocks noChangeArrowheads="1"/>
          </p:cNvSpPr>
          <p:nvPr/>
        </p:nvSpPr>
        <p:spPr bwMode="auto">
          <a:xfrm>
            <a:off x="4521200" y="1597025"/>
            <a:ext cx="180975" cy="354013"/>
          </a:xfrm>
          <a:prstGeom prst="rect">
            <a:avLst/>
          </a:prstGeom>
          <a:blipFill dpi="0" rotWithShape="1">
            <a:blip r:embed="rId4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59" name="object 44"/>
          <p:cNvSpPr>
            <a:spLocks noChangeArrowheads="1"/>
          </p:cNvSpPr>
          <p:nvPr/>
        </p:nvSpPr>
        <p:spPr bwMode="auto">
          <a:xfrm>
            <a:off x="4743450" y="1704975"/>
            <a:ext cx="130175" cy="330200"/>
          </a:xfrm>
          <a:prstGeom prst="rect">
            <a:avLst/>
          </a:prstGeom>
          <a:blipFill dpi="0" rotWithShape="1">
            <a:blip r:embed="rId4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60" name="object 45"/>
          <p:cNvSpPr>
            <a:spLocks noChangeArrowheads="1"/>
          </p:cNvSpPr>
          <p:nvPr/>
        </p:nvSpPr>
        <p:spPr bwMode="auto">
          <a:xfrm>
            <a:off x="4899025" y="1801813"/>
            <a:ext cx="122238" cy="287337"/>
          </a:xfrm>
          <a:prstGeom prst="rect">
            <a:avLst/>
          </a:prstGeom>
          <a:blipFill dpi="0" rotWithShape="1">
            <a:blip r:embed="rId4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61" name="object 46"/>
          <p:cNvSpPr>
            <a:spLocks noChangeArrowheads="1"/>
          </p:cNvSpPr>
          <p:nvPr/>
        </p:nvSpPr>
        <p:spPr bwMode="auto">
          <a:xfrm>
            <a:off x="5029200" y="1865313"/>
            <a:ext cx="136525" cy="312737"/>
          </a:xfrm>
          <a:prstGeom prst="rect">
            <a:avLst/>
          </a:prstGeom>
          <a:blipFill dpi="0" rotWithShape="1">
            <a:blip r:embed="rId4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62" name="object 47"/>
          <p:cNvSpPr>
            <a:spLocks noChangeArrowheads="1"/>
          </p:cNvSpPr>
          <p:nvPr/>
        </p:nvSpPr>
        <p:spPr bwMode="auto">
          <a:xfrm>
            <a:off x="5207000" y="1933575"/>
            <a:ext cx="114300" cy="300038"/>
          </a:xfrm>
          <a:prstGeom prst="rect">
            <a:avLst/>
          </a:prstGeom>
          <a:blipFill dpi="0" rotWithShape="1">
            <a:blip r:embed="rId4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63" name="object 48"/>
          <p:cNvSpPr>
            <a:spLocks noChangeArrowheads="1"/>
          </p:cNvSpPr>
          <p:nvPr/>
        </p:nvSpPr>
        <p:spPr bwMode="auto">
          <a:xfrm>
            <a:off x="5356225" y="2006600"/>
            <a:ext cx="115888" cy="322263"/>
          </a:xfrm>
          <a:prstGeom prst="rect">
            <a:avLst/>
          </a:prstGeom>
          <a:blipFill dpi="0" rotWithShape="1">
            <a:blip r:embed="rId4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64" name="object 49"/>
          <p:cNvSpPr>
            <a:spLocks noChangeArrowheads="1"/>
          </p:cNvSpPr>
          <p:nvPr/>
        </p:nvSpPr>
        <p:spPr bwMode="auto">
          <a:xfrm>
            <a:off x="5510213" y="2101850"/>
            <a:ext cx="120650" cy="285750"/>
          </a:xfrm>
          <a:prstGeom prst="rect">
            <a:avLst/>
          </a:prstGeom>
          <a:blipFill dpi="0" rotWithShape="1">
            <a:blip r:embed="rId5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65" name="object 50"/>
          <p:cNvSpPr>
            <a:spLocks noChangeArrowheads="1"/>
          </p:cNvSpPr>
          <p:nvPr/>
        </p:nvSpPr>
        <p:spPr bwMode="auto">
          <a:xfrm>
            <a:off x="5668963" y="2160588"/>
            <a:ext cx="103187" cy="315912"/>
          </a:xfrm>
          <a:prstGeom prst="rect">
            <a:avLst/>
          </a:prstGeom>
          <a:blipFill dpi="0" rotWithShape="1">
            <a:blip r:embed="rId5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66" name="object 51"/>
          <p:cNvSpPr>
            <a:spLocks noChangeArrowheads="1"/>
          </p:cNvSpPr>
          <p:nvPr/>
        </p:nvSpPr>
        <p:spPr bwMode="auto">
          <a:xfrm>
            <a:off x="4252913" y="1871663"/>
            <a:ext cx="76200" cy="285750"/>
          </a:xfrm>
          <a:prstGeom prst="rect">
            <a:avLst/>
          </a:prstGeom>
          <a:blipFill dpi="0" rotWithShape="1">
            <a:blip r:embed="rId5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67" name="object 52"/>
          <p:cNvSpPr>
            <a:spLocks noChangeArrowheads="1"/>
          </p:cNvSpPr>
          <p:nvPr/>
        </p:nvSpPr>
        <p:spPr bwMode="auto">
          <a:xfrm>
            <a:off x="4367213" y="1928813"/>
            <a:ext cx="114300" cy="300037"/>
          </a:xfrm>
          <a:prstGeom prst="rect">
            <a:avLst/>
          </a:prstGeom>
          <a:blipFill dpi="0" rotWithShape="1">
            <a:blip r:embed="rId5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68" name="object 53"/>
          <p:cNvSpPr>
            <a:spLocks noChangeArrowheads="1"/>
          </p:cNvSpPr>
          <p:nvPr/>
        </p:nvSpPr>
        <p:spPr bwMode="auto">
          <a:xfrm>
            <a:off x="4516438" y="2003425"/>
            <a:ext cx="244475" cy="384175"/>
          </a:xfrm>
          <a:prstGeom prst="rect">
            <a:avLst/>
          </a:prstGeom>
          <a:blipFill dpi="0" rotWithShape="1">
            <a:blip r:embed="rId5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69" name="object 54"/>
          <p:cNvSpPr>
            <a:spLocks noChangeArrowheads="1"/>
          </p:cNvSpPr>
          <p:nvPr/>
        </p:nvSpPr>
        <p:spPr bwMode="auto">
          <a:xfrm>
            <a:off x="4767263" y="2143125"/>
            <a:ext cx="115887" cy="288925"/>
          </a:xfrm>
          <a:prstGeom prst="rect">
            <a:avLst/>
          </a:prstGeom>
          <a:blipFill dpi="0" rotWithShape="1">
            <a:blip r:embed="rId5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70" name="object 55"/>
          <p:cNvSpPr>
            <a:spLocks noChangeArrowheads="1"/>
          </p:cNvSpPr>
          <p:nvPr/>
        </p:nvSpPr>
        <p:spPr bwMode="auto">
          <a:xfrm>
            <a:off x="4918075" y="2219325"/>
            <a:ext cx="120650" cy="287338"/>
          </a:xfrm>
          <a:prstGeom prst="rect">
            <a:avLst/>
          </a:prstGeom>
          <a:blipFill dpi="0" rotWithShape="1">
            <a:blip r:embed="rId5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71" name="object 56"/>
          <p:cNvSpPr>
            <a:spLocks noChangeArrowheads="1"/>
          </p:cNvSpPr>
          <p:nvPr/>
        </p:nvSpPr>
        <p:spPr bwMode="auto">
          <a:xfrm>
            <a:off x="5076825" y="2278063"/>
            <a:ext cx="114300" cy="300037"/>
          </a:xfrm>
          <a:prstGeom prst="rect">
            <a:avLst/>
          </a:prstGeom>
          <a:blipFill dpi="0" rotWithShape="1">
            <a:blip r:embed="rId5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72" name="object 57"/>
          <p:cNvSpPr>
            <a:spLocks noChangeArrowheads="1"/>
          </p:cNvSpPr>
          <p:nvPr/>
        </p:nvSpPr>
        <p:spPr bwMode="auto">
          <a:xfrm>
            <a:off x="5211763" y="2370138"/>
            <a:ext cx="136525" cy="306387"/>
          </a:xfrm>
          <a:prstGeom prst="rect">
            <a:avLst/>
          </a:prstGeom>
          <a:blipFill dpi="0" rotWithShape="1">
            <a:blip r:embed="rId5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73" name="object 58"/>
          <p:cNvSpPr>
            <a:spLocks noChangeArrowheads="1"/>
          </p:cNvSpPr>
          <p:nvPr/>
        </p:nvSpPr>
        <p:spPr bwMode="auto">
          <a:xfrm>
            <a:off x="5372100" y="2422525"/>
            <a:ext cx="115888" cy="322263"/>
          </a:xfrm>
          <a:prstGeom prst="rect">
            <a:avLst/>
          </a:prstGeom>
          <a:blipFill dpi="0" rotWithShape="1">
            <a:blip r:embed="rId5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74" name="object 59"/>
          <p:cNvSpPr>
            <a:spLocks noChangeArrowheads="1"/>
          </p:cNvSpPr>
          <p:nvPr/>
        </p:nvSpPr>
        <p:spPr bwMode="auto">
          <a:xfrm>
            <a:off x="5529263" y="2500313"/>
            <a:ext cx="125412" cy="327025"/>
          </a:xfrm>
          <a:prstGeom prst="rect">
            <a:avLst/>
          </a:prstGeom>
          <a:blipFill dpi="0" rotWithShape="1">
            <a:blip r:embed="rId6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75" name="object 60"/>
          <p:cNvSpPr>
            <a:spLocks noChangeArrowheads="1"/>
          </p:cNvSpPr>
          <p:nvPr/>
        </p:nvSpPr>
        <p:spPr bwMode="auto">
          <a:xfrm>
            <a:off x="5695950" y="2582863"/>
            <a:ext cx="104775" cy="315912"/>
          </a:xfrm>
          <a:prstGeom prst="rect">
            <a:avLst/>
          </a:prstGeom>
          <a:blipFill dpi="0" rotWithShape="1">
            <a:blip r:embed="rId6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76" name="object 74"/>
          <p:cNvSpPr>
            <a:spLocks noChangeArrowheads="1"/>
          </p:cNvSpPr>
          <p:nvPr/>
        </p:nvSpPr>
        <p:spPr bwMode="auto">
          <a:xfrm>
            <a:off x="1028700" y="2397125"/>
            <a:ext cx="88900" cy="239713"/>
          </a:xfrm>
          <a:prstGeom prst="rect">
            <a:avLst/>
          </a:prstGeom>
          <a:blipFill dpi="0" rotWithShape="1">
            <a:blip r:embed="rId6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77" name="object 75"/>
          <p:cNvSpPr>
            <a:spLocks noChangeArrowheads="1"/>
          </p:cNvSpPr>
          <p:nvPr/>
        </p:nvSpPr>
        <p:spPr bwMode="auto">
          <a:xfrm>
            <a:off x="1144588" y="2468563"/>
            <a:ext cx="93662" cy="230187"/>
          </a:xfrm>
          <a:prstGeom prst="rect">
            <a:avLst/>
          </a:prstGeom>
          <a:blipFill dpi="0" rotWithShape="1">
            <a:blip r:embed="rId6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78" name="object 76"/>
          <p:cNvSpPr>
            <a:spLocks noChangeArrowheads="1"/>
          </p:cNvSpPr>
          <p:nvPr/>
        </p:nvSpPr>
        <p:spPr bwMode="auto">
          <a:xfrm>
            <a:off x="1265238" y="2527300"/>
            <a:ext cx="88900" cy="230188"/>
          </a:xfrm>
          <a:prstGeom prst="rect">
            <a:avLst/>
          </a:prstGeom>
          <a:blipFill dpi="0" rotWithShape="1">
            <a:blip r:embed="rId6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79" name="object 77"/>
          <p:cNvSpPr>
            <a:spLocks noChangeArrowheads="1"/>
          </p:cNvSpPr>
          <p:nvPr/>
        </p:nvSpPr>
        <p:spPr bwMode="auto">
          <a:xfrm>
            <a:off x="1379538" y="2570163"/>
            <a:ext cx="87312" cy="255587"/>
          </a:xfrm>
          <a:prstGeom prst="rect">
            <a:avLst/>
          </a:prstGeom>
          <a:blipFill dpi="0" rotWithShape="1">
            <a:blip r:embed="rId6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80" name="object 78"/>
          <p:cNvSpPr>
            <a:spLocks noChangeArrowheads="1"/>
          </p:cNvSpPr>
          <p:nvPr/>
        </p:nvSpPr>
        <p:spPr bwMode="auto">
          <a:xfrm>
            <a:off x="1498600" y="2628900"/>
            <a:ext cx="98425" cy="261938"/>
          </a:xfrm>
          <a:prstGeom prst="rect">
            <a:avLst/>
          </a:prstGeom>
          <a:blipFill dpi="0" rotWithShape="1">
            <a:blip r:embed="rId6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81" name="object 79"/>
          <p:cNvSpPr>
            <a:spLocks noChangeArrowheads="1"/>
          </p:cNvSpPr>
          <p:nvPr/>
        </p:nvSpPr>
        <p:spPr bwMode="auto">
          <a:xfrm>
            <a:off x="1714500" y="2747963"/>
            <a:ext cx="60325" cy="206375"/>
          </a:xfrm>
          <a:prstGeom prst="rect">
            <a:avLst/>
          </a:prstGeom>
          <a:blipFill dpi="0" rotWithShape="1">
            <a:blip r:embed="rId6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82" name="object 80"/>
          <p:cNvSpPr>
            <a:spLocks noChangeArrowheads="1"/>
          </p:cNvSpPr>
          <p:nvPr/>
        </p:nvSpPr>
        <p:spPr bwMode="auto">
          <a:xfrm>
            <a:off x="1612900" y="2684463"/>
            <a:ext cx="93663" cy="207962"/>
          </a:xfrm>
          <a:prstGeom prst="rect">
            <a:avLst/>
          </a:prstGeom>
          <a:blipFill dpi="0" rotWithShape="1">
            <a:blip r:embed="rId6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83" name="object 81"/>
          <p:cNvSpPr>
            <a:spLocks noChangeArrowheads="1"/>
          </p:cNvSpPr>
          <p:nvPr/>
        </p:nvSpPr>
        <p:spPr bwMode="auto">
          <a:xfrm>
            <a:off x="1820863" y="2787650"/>
            <a:ext cx="22225" cy="20638"/>
          </a:xfrm>
          <a:prstGeom prst="rect">
            <a:avLst/>
          </a:prstGeom>
          <a:blipFill dpi="0" rotWithShape="1">
            <a:blip r:embed="rId6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84" name="object 82"/>
          <p:cNvSpPr>
            <a:spLocks noChangeArrowheads="1"/>
          </p:cNvSpPr>
          <p:nvPr/>
        </p:nvSpPr>
        <p:spPr bwMode="auto">
          <a:xfrm>
            <a:off x="1862138" y="2819400"/>
            <a:ext cx="49212" cy="80963"/>
          </a:xfrm>
          <a:prstGeom prst="rect">
            <a:avLst/>
          </a:prstGeom>
          <a:blipFill dpi="0" rotWithShape="1">
            <a:blip r:embed="rId7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85" name="object 83"/>
          <p:cNvSpPr>
            <a:spLocks noChangeArrowheads="1"/>
          </p:cNvSpPr>
          <p:nvPr/>
        </p:nvSpPr>
        <p:spPr bwMode="auto">
          <a:xfrm>
            <a:off x="1039813" y="4121150"/>
            <a:ext cx="93662" cy="225425"/>
          </a:xfrm>
          <a:prstGeom prst="rect">
            <a:avLst/>
          </a:prstGeom>
          <a:blipFill dpi="0" rotWithShape="1">
            <a:blip r:embed="rId7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86" name="object 84"/>
          <p:cNvSpPr>
            <a:spLocks noChangeArrowheads="1"/>
          </p:cNvSpPr>
          <p:nvPr/>
        </p:nvSpPr>
        <p:spPr bwMode="auto">
          <a:xfrm>
            <a:off x="1158875" y="4067175"/>
            <a:ext cx="95250" cy="234950"/>
          </a:xfrm>
          <a:prstGeom prst="rect">
            <a:avLst/>
          </a:prstGeom>
          <a:blipFill dpi="0" rotWithShape="1">
            <a:blip r:embed="rId7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87" name="object 85"/>
          <p:cNvSpPr>
            <a:spLocks noChangeArrowheads="1"/>
          </p:cNvSpPr>
          <p:nvPr/>
        </p:nvSpPr>
        <p:spPr bwMode="auto">
          <a:xfrm>
            <a:off x="1279525" y="3998913"/>
            <a:ext cx="82550" cy="246062"/>
          </a:xfrm>
          <a:prstGeom prst="rect">
            <a:avLst/>
          </a:prstGeom>
          <a:blipFill dpi="0" rotWithShape="1">
            <a:blip r:embed="rId7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88" name="object 86"/>
          <p:cNvSpPr>
            <a:spLocks noChangeArrowheads="1"/>
          </p:cNvSpPr>
          <p:nvPr/>
        </p:nvSpPr>
        <p:spPr bwMode="auto">
          <a:xfrm>
            <a:off x="1370013" y="3941763"/>
            <a:ext cx="125412" cy="290512"/>
          </a:xfrm>
          <a:prstGeom prst="rect">
            <a:avLst/>
          </a:prstGeom>
          <a:blipFill dpi="0" rotWithShape="1">
            <a:blip r:embed="rId7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89" name="object 87"/>
          <p:cNvSpPr>
            <a:spLocks noChangeArrowheads="1"/>
          </p:cNvSpPr>
          <p:nvPr/>
        </p:nvSpPr>
        <p:spPr bwMode="auto">
          <a:xfrm>
            <a:off x="1512888" y="3881438"/>
            <a:ext cx="93662" cy="250825"/>
          </a:xfrm>
          <a:prstGeom prst="rect">
            <a:avLst/>
          </a:prstGeom>
          <a:blipFill dpi="0" rotWithShape="1">
            <a:blip r:embed="rId7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90" name="object 88"/>
          <p:cNvSpPr>
            <a:spLocks noChangeArrowheads="1"/>
          </p:cNvSpPr>
          <p:nvPr/>
        </p:nvSpPr>
        <p:spPr bwMode="auto">
          <a:xfrm>
            <a:off x="1639888" y="3825875"/>
            <a:ext cx="82550" cy="246063"/>
          </a:xfrm>
          <a:prstGeom prst="rect">
            <a:avLst/>
          </a:prstGeom>
          <a:blipFill dpi="0" rotWithShape="1">
            <a:blip r:embed="rId7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91" name="object 89"/>
          <p:cNvSpPr>
            <a:spLocks noChangeArrowheads="1"/>
          </p:cNvSpPr>
          <p:nvPr/>
        </p:nvSpPr>
        <p:spPr bwMode="auto">
          <a:xfrm>
            <a:off x="1749425" y="3773488"/>
            <a:ext cx="84138" cy="246062"/>
          </a:xfrm>
          <a:prstGeom prst="rect">
            <a:avLst/>
          </a:prstGeom>
          <a:blipFill dpi="0" rotWithShape="1">
            <a:blip r:embed="rId7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92" name="object 90"/>
          <p:cNvSpPr>
            <a:spLocks noChangeArrowheads="1"/>
          </p:cNvSpPr>
          <p:nvPr/>
        </p:nvSpPr>
        <p:spPr bwMode="auto">
          <a:xfrm>
            <a:off x="1924050" y="3684588"/>
            <a:ext cx="92075" cy="250825"/>
          </a:xfrm>
          <a:prstGeom prst="rect">
            <a:avLst/>
          </a:prstGeom>
          <a:blipFill dpi="0" rotWithShape="1">
            <a:blip r:embed="rId7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93" name="object 91"/>
          <p:cNvSpPr>
            <a:spLocks noChangeArrowheads="1"/>
          </p:cNvSpPr>
          <p:nvPr/>
        </p:nvSpPr>
        <p:spPr bwMode="auto">
          <a:xfrm>
            <a:off x="2049463" y="3641725"/>
            <a:ext cx="93662" cy="234950"/>
          </a:xfrm>
          <a:prstGeom prst="rect">
            <a:avLst/>
          </a:prstGeom>
          <a:blipFill dpi="0" rotWithShape="1">
            <a:blip r:embed="rId7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94" name="object 92"/>
          <p:cNvSpPr>
            <a:spLocks noChangeArrowheads="1"/>
          </p:cNvSpPr>
          <p:nvPr/>
        </p:nvSpPr>
        <p:spPr bwMode="auto">
          <a:xfrm>
            <a:off x="2165350" y="3581400"/>
            <a:ext cx="98425" cy="223838"/>
          </a:xfrm>
          <a:prstGeom prst="rect">
            <a:avLst/>
          </a:prstGeom>
          <a:blipFill dpi="0" rotWithShape="1">
            <a:blip r:embed="rId8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95" name="object 93"/>
          <p:cNvSpPr>
            <a:spLocks noChangeArrowheads="1"/>
          </p:cNvSpPr>
          <p:nvPr/>
        </p:nvSpPr>
        <p:spPr bwMode="auto">
          <a:xfrm>
            <a:off x="2287588" y="3509963"/>
            <a:ext cx="147637" cy="223837"/>
          </a:xfrm>
          <a:prstGeom prst="rect">
            <a:avLst/>
          </a:prstGeom>
          <a:blipFill dpi="0" rotWithShape="1">
            <a:blip r:embed="rId8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96" name="object 94"/>
          <p:cNvSpPr>
            <a:spLocks noChangeArrowheads="1"/>
          </p:cNvSpPr>
          <p:nvPr/>
        </p:nvSpPr>
        <p:spPr bwMode="auto">
          <a:xfrm>
            <a:off x="2463800" y="3432175"/>
            <a:ext cx="82550" cy="246063"/>
          </a:xfrm>
          <a:prstGeom prst="rect">
            <a:avLst/>
          </a:prstGeom>
          <a:blipFill dpi="0" rotWithShape="1">
            <a:blip r:embed="rId8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97" name="object 95"/>
          <p:cNvSpPr>
            <a:spLocks noChangeArrowheads="1"/>
          </p:cNvSpPr>
          <p:nvPr/>
        </p:nvSpPr>
        <p:spPr bwMode="auto">
          <a:xfrm>
            <a:off x="2570163" y="3389313"/>
            <a:ext cx="93662" cy="225425"/>
          </a:xfrm>
          <a:prstGeom prst="rect">
            <a:avLst/>
          </a:prstGeom>
          <a:blipFill dpi="0" rotWithShape="1">
            <a:blip r:embed="rId8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98" name="object 96"/>
          <p:cNvSpPr>
            <a:spLocks noChangeArrowheads="1"/>
          </p:cNvSpPr>
          <p:nvPr/>
        </p:nvSpPr>
        <p:spPr bwMode="auto">
          <a:xfrm>
            <a:off x="2687638" y="3333750"/>
            <a:ext cx="92075" cy="223838"/>
          </a:xfrm>
          <a:prstGeom prst="rect">
            <a:avLst/>
          </a:prstGeom>
          <a:blipFill dpi="0" rotWithShape="1">
            <a:blip r:embed="rId8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99" name="object 97"/>
          <p:cNvSpPr>
            <a:spLocks noChangeArrowheads="1"/>
          </p:cNvSpPr>
          <p:nvPr/>
        </p:nvSpPr>
        <p:spPr bwMode="auto">
          <a:xfrm>
            <a:off x="2806700" y="3257550"/>
            <a:ext cx="101600" cy="257175"/>
          </a:xfrm>
          <a:prstGeom prst="rect">
            <a:avLst/>
          </a:prstGeom>
          <a:blipFill dpi="0" rotWithShape="1">
            <a:blip r:embed="rId8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300" name="object 99"/>
          <p:cNvSpPr>
            <a:spLocks noChangeArrowheads="1"/>
          </p:cNvSpPr>
          <p:nvPr/>
        </p:nvSpPr>
        <p:spPr bwMode="auto">
          <a:xfrm>
            <a:off x="3065463" y="3138488"/>
            <a:ext cx="93662" cy="250825"/>
          </a:xfrm>
          <a:prstGeom prst="rect">
            <a:avLst/>
          </a:prstGeom>
          <a:blipFill dpi="0" rotWithShape="1">
            <a:blip r:embed="rId8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301" name="object 100"/>
          <p:cNvSpPr>
            <a:spLocks noChangeArrowheads="1"/>
          </p:cNvSpPr>
          <p:nvPr/>
        </p:nvSpPr>
        <p:spPr bwMode="auto">
          <a:xfrm>
            <a:off x="3178175" y="3097213"/>
            <a:ext cx="109538" cy="238125"/>
          </a:xfrm>
          <a:prstGeom prst="rect">
            <a:avLst/>
          </a:prstGeom>
          <a:blipFill dpi="0" rotWithShape="1">
            <a:blip r:embed="rId8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302" name="object 101"/>
          <p:cNvSpPr>
            <a:spLocks noChangeArrowheads="1"/>
          </p:cNvSpPr>
          <p:nvPr/>
        </p:nvSpPr>
        <p:spPr bwMode="auto">
          <a:xfrm>
            <a:off x="3289300" y="3024188"/>
            <a:ext cx="109538" cy="258762"/>
          </a:xfrm>
          <a:prstGeom prst="rect">
            <a:avLst/>
          </a:prstGeom>
          <a:blipFill dpi="0" rotWithShape="1">
            <a:blip r:embed="rId8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303" name="object 102"/>
          <p:cNvSpPr>
            <a:spLocks noChangeArrowheads="1"/>
          </p:cNvSpPr>
          <p:nvPr/>
        </p:nvSpPr>
        <p:spPr bwMode="auto">
          <a:xfrm>
            <a:off x="3432175" y="2994025"/>
            <a:ext cx="92075" cy="220663"/>
          </a:xfrm>
          <a:prstGeom prst="rect">
            <a:avLst/>
          </a:prstGeom>
          <a:blipFill dpi="0" rotWithShape="1">
            <a:blip r:embed="rId8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304" name="object 103"/>
          <p:cNvSpPr>
            <a:spLocks noChangeArrowheads="1"/>
          </p:cNvSpPr>
          <p:nvPr/>
        </p:nvSpPr>
        <p:spPr bwMode="auto">
          <a:xfrm>
            <a:off x="3551238" y="2905125"/>
            <a:ext cx="93662" cy="252413"/>
          </a:xfrm>
          <a:prstGeom prst="rect">
            <a:avLst/>
          </a:prstGeom>
          <a:blipFill dpi="0" rotWithShape="1">
            <a:blip r:embed="rId9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305" name="object 104"/>
          <p:cNvSpPr>
            <a:spLocks noChangeArrowheads="1"/>
          </p:cNvSpPr>
          <p:nvPr/>
        </p:nvSpPr>
        <p:spPr bwMode="auto">
          <a:xfrm>
            <a:off x="3675063" y="2859088"/>
            <a:ext cx="96837" cy="223837"/>
          </a:xfrm>
          <a:prstGeom prst="rect">
            <a:avLst/>
          </a:prstGeom>
          <a:blipFill dpi="0" rotWithShape="1">
            <a:blip r:embed="rId9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306" name="object 105"/>
          <p:cNvSpPr>
            <a:spLocks noChangeArrowheads="1"/>
          </p:cNvSpPr>
          <p:nvPr/>
        </p:nvSpPr>
        <p:spPr bwMode="auto">
          <a:xfrm>
            <a:off x="3803650" y="2790825"/>
            <a:ext cx="82550" cy="246063"/>
          </a:xfrm>
          <a:prstGeom prst="rect">
            <a:avLst/>
          </a:prstGeom>
          <a:blipFill dpi="0" rotWithShape="1">
            <a:blip r:embed="rId9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307" name="object 106"/>
          <p:cNvSpPr>
            <a:spLocks noChangeArrowheads="1"/>
          </p:cNvSpPr>
          <p:nvPr/>
        </p:nvSpPr>
        <p:spPr bwMode="auto">
          <a:xfrm>
            <a:off x="1039813" y="4438650"/>
            <a:ext cx="98425" cy="152400"/>
          </a:xfrm>
          <a:prstGeom prst="rect">
            <a:avLst/>
          </a:prstGeom>
          <a:blipFill dpi="0" rotWithShape="1">
            <a:blip r:embed="rId9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308" name="object 107"/>
          <p:cNvSpPr>
            <a:spLocks noChangeArrowheads="1"/>
          </p:cNvSpPr>
          <p:nvPr/>
        </p:nvSpPr>
        <p:spPr bwMode="auto">
          <a:xfrm>
            <a:off x="1168400" y="4368800"/>
            <a:ext cx="92075" cy="242888"/>
          </a:xfrm>
          <a:prstGeom prst="rect">
            <a:avLst/>
          </a:prstGeom>
          <a:blipFill dpi="0" rotWithShape="1">
            <a:blip r:embed="rId9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309" name="object 108"/>
          <p:cNvSpPr>
            <a:spLocks noChangeArrowheads="1"/>
          </p:cNvSpPr>
          <p:nvPr/>
        </p:nvSpPr>
        <p:spPr bwMode="auto">
          <a:xfrm>
            <a:off x="1287463" y="4278313"/>
            <a:ext cx="196850" cy="280987"/>
          </a:xfrm>
          <a:prstGeom prst="rect">
            <a:avLst/>
          </a:prstGeom>
          <a:blipFill dpi="0" rotWithShape="1">
            <a:blip r:embed="rId9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310" name="object 109"/>
          <p:cNvSpPr>
            <a:spLocks noChangeArrowheads="1"/>
          </p:cNvSpPr>
          <p:nvPr/>
        </p:nvSpPr>
        <p:spPr bwMode="auto">
          <a:xfrm>
            <a:off x="1490663" y="4224338"/>
            <a:ext cx="92075" cy="227012"/>
          </a:xfrm>
          <a:prstGeom prst="rect">
            <a:avLst/>
          </a:prstGeom>
          <a:blipFill dpi="0" rotWithShape="1">
            <a:blip r:embed="rId9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311" name="object 110"/>
          <p:cNvSpPr>
            <a:spLocks noChangeArrowheads="1"/>
          </p:cNvSpPr>
          <p:nvPr/>
        </p:nvSpPr>
        <p:spPr bwMode="auto">
          <a:xfrm>
            <a:off x="1611313" y="4165600"/>
            <a:ext cx="96837" cy="225425"/>
          </a:xfrm>
          <a:prstGeom prst="rect">
            <a:avLst/>
          </a:prstGeom>
          <a:blipFill dpi="0" rotWithShape="1">
            <a:blip r:embed="rId9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312" name="object 111"/>
          <p:cNvSpPr>
            <a:spLocks noChangeArrowheads="1"/>
          </p:cNvSpPr>
          <p:nvPr/>
        </p:nvSpPr>
        <p:spPr bwMode="auto">
          <a:xfrm>
            <a:off x="1738313" y="4110038"/>
            <a:ext cx="92075" cy="233362"/>
          </a:xfrm>
          <a:prstGeom prst="rect">
            <a:avLst/>
          </a:prstGeom>
          <a:blipFill dpi="0" rotWithShape="1">
            <a:blip r:embed="rId9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313" name="object 112"/>
          <p:cNvSpPr>
            <a:spLocks noChangeArrowheads="1"/>
          </p:cNvSpPr>
          <p:nvPr/>
        </p:nvSpPr>
        <p:spPr bwMode="auto">
          <a:xfrm>
            <a:off x="1847850" y="4052888"/>
            <a:ext cx="109538" cy="239712"/>
          </a:xfrm>
          <a:prstGeom prst="rect">
            <a:avLst/>
          </a:prstGeom>
          <a:blipFill dpi="0" rotWithShape="1">
            <a:blip r:embed="rId9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314" name="object 113"/>
          <p:cNvSpPr>
            <a:spLocks noChangeArrowheads="1"/>
          </p:cNvSpPr>
          <p:nvPr/>
        </p:nvSpPr>
        <p:spPr bwMode="auto">
          <a:xfrm>
            <a:off x="1974850" y="3979863"/>
            <a:ext cx="93663" cy="250825"/>
          </a:xfrm>
          <a:prstGeom prst="rect">
            <a:avLst/>
          </a:prstGeom>
          <a:blipFill dpi="0" rotWithShape="1">
            <a:blip r:embed="rId10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315" name="object 114"/>
          <p:cNvSpPr>
            <a:spLocks noChangeArrowheads="1"/>
          </p:cNvSpPr>
          <p:nvPr/>
        </p:nvSpPr>
        <p:spPr bwMode="auto">
          <a:xfrm>
            <a:off x="2101850" y="3914775"/>
            <a:ext cx="101600" cy="255588"/>
          </a:xfrm>
          <a:prstGeom prst="rect">
            <a:avLst/>
          </a:prstGeom>
          <a:blipFill dpi="0" rotWithShape="1">
            <a:blip r:embed="rId10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316" name="object 115"/>
          <p:cNvSpPr>
            <a:spLocks noChangeArrowheads="1"/>
          </p:cNvSpPr>
          <p:nvPr/>
        </p:nvSpPr>
        <p:spPr bwMode="auto">
          <a:xfrm>
            <a:off x="2236788" y="3859213"/>
            <a:ext cx="82550" cy="246062"/>
          </a:xfrm>
          <a:prstGeom prst="rect">
            <a:avLst/>
          </a:prstGeom>
          <a:blipFill dpi="0" rotWithShape="1">
            <a:blip r:embed="rId10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909638" y="6061075"/>
            <a:ext cx="4411662" cy="8778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lnSpc>
                <a:spcPct val="11700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25486E"/>
                </a:solidFill>
                <a:latin typeface="Times New Roman" pitchFamily="18" charset="0"/>
                <a:cs typeface="Times New Roman" pitchFamily="18" charset="0"/>
              </a:rPr>
              <a:t>ПУБЛИЧНАЯ ДЕКЛАРАЦИЯ  МИНИСТЕРСТВА ОБРАЗОВАНИЯ </a:t>
            </a:r>
            <a:r>
              <a:rPr lang="ru-RU" sz="16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СТАВРОПОЛЬСКОГО</a:t>
            </a:r>
            <a:r>
              <a:rPr lang="ru-RU" sz="1600" b="1" dirty="0">
                <a:solidFill>
                  <a:srgbClr val="25486E"/>
                </a:solidFill>
                <a:latin typeface="Times New Roman" pitchFamily="18" charset="0"/>
                <a:cs typeface="Times New Roman" pitchFamily="18" charset="0"/>
              </a:rPr>
              <a:t> КРАЯ НА 2018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" name="object 92"/>
          <p:cNvSpPr>
            <a:spLocks noChangeArrowheads="1"/>
          </p:cNvSpPr>
          <p:nvPr/>
        </p:nvSpPr>
        <p:spPr bwMode="auto">
          <a:xfrm>
            <a:off x="2957513" y="3214688"/>
            <a:ext cx="73025" cy="207962"/>
          </a:xfrm>
          <a:prstGeom prst="rect">
            <a:avLst/>
          </a:prstGeom>
          <a:blipFill dpi="0" rotWithShape="1">
            <a:blip r:embed="rId8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/>
          <p:nvPr/>
        </p:nvSpPr>
        <p:spPr>
          <a:xfrm>
            <a:off x="3571875" y="6224588"/>
            <a:ext cx="3462338" cy="260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Дошкольная педагогика и психология</a:t>
            </a:r>
          </a:p>
        </p:txBody>
      </p:sp>
      <p:sp>
        <p:nvSpPr>
          <p:cNvPr id="27650" name="object 42"/>
          <p:cNvSpPr>
            <a:spLocks/>
          </p:cNvSpPr>
          <p:nvPr/>
        </p:nvSpPr>
        <p:spPr bwMode="auto">
          <a:xfrm rot="10800000" flipV="1">
            <a:off x="392113" y="2054225"/>
            <a:ext cx="1625600" cy="1212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7928" y="0"/>
              </a:cxn>
              <a:cxn ang="0">
                <a:pos x="697928" y="348792"/>
              </a:cxn>
            </a:cxnLst>
            <a:rect l="0" t="0" r="r" b="b"/>
            <a:pathLst>
              <a:path w="698500" h="349250">
                <a:moveTo>
                  <a:pt x="0" y="0"/>
                </a:moveTo>
                <a:lnTo>
                  <a:pt x="697928" y="0"/>
                </a:lnTo>
                <a:lnTo>
                  <a:pt x="697928" y="348792"/>
                </a:lnTo>
              </a:path>
            </a:pathLst>
          </a:custGeom>
          <a:noFill/>
          <a:ln w="7199">
            <a:solidFill>
              <a:srgbClr val="C1C9E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51" name="object 42"/>
          <p:cNvSpPr>
            <a:spLocks/>
          </p:cNvSpPr>
          <p:nvPr/>
        </p:nvSpPr>
        <p:spPr bwMode="auto">
          <a:xfrm rot="10800000" flipH="1">
            <a:off x="3760788" y="1425575"/>
            <a:ext cx="2012950" cy="649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7928" y="0"/>
              </a:cxn>
              <a:cxn ang="0">
                <a:pos x="697928" y="348792"/>
              </a:cxn>
            </a:cxnLst>
            <a:rect l="0" t="0" r="r" b="b"/>
            <a:pathLst>
              <a:path w="698500" h="349250">
                <a:moveTo>
                  <a:pt x="0" y="0"/>
                </a:moveTo>
                <a:lnTo>
                  <a:pt x="697928" y="0"/>
                </a:lnTo>
                <a:lnTo>
                  <a:pt x="697928" y="348792"/>
                </a:lnTo>
              </a:path>
            </a:pathLst>
          </a:custGeom>
          <a:noFill/>
          <a:ln w="7199">
            <a:solidFill>
              <a:srgbClr val="C1C9E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52" name="TextBox 97"/>
          <p:cNvSpPr txBox="1">
            <a:spLocks noChangeArrowheads="1"/>
          </p:cNvSpPr>
          <p:nvPr/>
        </p:nvSpPr>
        <p:spPr bwMode="auto">
          <a:xfrm>
            <a:off x="4756150" y="2351088"/>
            <a:ext cx="209391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Многофункциональных центров прикладных квалификаций</a:t>
            </a:r>
          </a:p>
        </p:txBody>
      </p:sp>
      <p:sp>
        <p:nvSpPr>
          <p:cNvPr id="27653" name="object 5"/>
          <p:cNvSpPr>
            <a:spLocks noChangeArrowheads="1"/>
          </p:cNvSpPr>
          <p:nvPr/>
        </p:nvSpPr>
        <p:spPr bwMode="auto">
          <a:xfrm>
            <a:off x="-9525" y="3400425"/>
            <a:ext cx="10607675" cy="46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27654" name="Группа 81"/>
          <p:cNvGrpSpPr>
            <a:grpSpLocks/>
          </p:cNvGrpSpPr>
          <p:nvPr/>
        </p:nvGrpSpPr>
        <p:grpSpPr bwMode="auto">
          <a:xfrm>
            <a:off x="3084513" y="3208338"/>
            <a:ext cx="2027237" cy="2012950"/>
            <a:chOff x="-311988" y="1448832"/>
            <a:chExt cx="2537904" cy="2537904"/>
          </a:xfrm>
        </p:grpSpPr>
        <p:grpSp>
          <p:nvGrpSpPr>
            <p:cNvPr id="27693" name="Группа 49"/>
            <p:cNvGrpSpPr>
              <a:grpSpLocks/>
            </p:cNvGrpSpPr>
            <p:nvPr/>
          </p:nvGrpSpPr>
          <p:grpSpPr bwMode="auto">
            <a:xfrm>
              <a:off x="-311988" y="1448832"/>
              <a:ext cx="2537904" cy="2537904"/>
              <a:chOff x="2424599" y="2349348"/>
              <a:chExt cx="2537904" cy="2537904"/>
            </a:xfrm>
          </p:grpSpPr>
          <p:grpSp>
            <p:nvGrpSpPr>
              <p:cNvPr id="27695" name="Group 14"/>
              <p:cNvGrpSpPr>
                <a:grpSpLocks/>
              </p:cNvGrpSpPr>
              <p:nvPr/>
            </p:nvGrpSpPr>
            <p:grpSpPr bwMode="auto">
              <a:xfrm>
                <a:off x="2771461" y="2696212"/>
                <a:ext cx="1844179" cy="1844179"/>
                <a:chOff x="6546951" y="2873557"/>
                <a:chExt cx="2971121" cy="2971121"/>
              </a:xfrm>
            </p:grpSpPr>
            <p:sp>
              <p:nvSpPr>
                <p:cNvPr id="55" name="Oval 4"/>
                <p:cNvSpPr/>
                <p:nvPr/>
              </p:nvSpPr>
              <p:spPr>
                <a:xfrm>
                  <a:off x="6548452" y="2872582"/>
                  <a:ext cx="2968120" cy="2973063"/>
                </a:xfrm>
                <a:prstGeom prst="ellipse">
                  <a:avLst/>
                </a:prstGeom>
                <a:gradFill>
                  <a:gsLst>
                    <a:gs pos="33000">
                      <a:srgbClr val="F2F2F2"/>
                    </a:gs>
                    <a:gs pos="100000">
                      <a:srgbClr val="FBFBFB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330200" dist="342900" dir="5400000" algn="t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56" name="Oval 6"/>
                <p:cNvSpPr/>
                <p:nvPr/>
              </p:nvSpPr>
              <p:spPr>
                <a:xfrm>
                  <a:off x="6999914" y="3324023"/>
                  <a:ext cx="2065195" cy="207018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57" name="Oval 30"/>
              <p:cNvSpPr/>
              <p:nvPr/>
            </p:nvSpPr>
            <p:spPr>
              <a:xfrm>
                <a:off x="2424599" y="2349348"/>
                <a:ext cx="2537904" cy="2537904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</p:grpSp>
        <p:pic>
          <p:nvPicPr>
            <p:cNvPr id="81" name="Picture 3" descr="C:\Users\Библиотека-4\Desktop\Помощник Ректора\2017г. помощник\программа развития\напрвления деятельности\партнены\9629038universityavatareducationicon.jpg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451911" y="2172439"/>
              <a:ext cx="1010106" cy="1047000"/>
            </a:xfrm>
            <a:prstGeom prst="ellipse">
              <a:avLst/>
            </a:prstGeom>
            <a:ln w="63500" cap="rnd">
              <a:solidFill>
                <a:srgbClr val="354765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</p:grpSp>
      <p:sp>
        <p:nvSpPr>
          <p:cNvPr id="27655" name="object 3"/>
          <p:cNvSpPr>
            <a:spLocks noChangeArrowheads="1"/>
          </p:cNvSpPr>
          <p:nvPr/>
        </p:nvSpPr>
        <p:spPr bwMode="auto">
          <a:xfrm>
            <a:off x="7142163" y="2470150"/>
            <a:ext cx="3543300" cy="16605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6" name="object 4"/>
          <p:cNvSpPr>
            <a:spLocks/>
          </p:cNvSpPr>
          <p:nvPr/>
        </p:nvSpPr>
        <p:spPr bwMode="auto">
          <a:xfrm>
            <a:off x="9826625" y="7161213"/>
            <a:ext cx="119063" cy="111125"/>
          </a:xfrm>
          <a:custGeom>
            <a:avLst/>
            <a:gdLst/>
            <a:ahLst/>
            <a:cxnLst>
              <a:cxn ang="0">
                <a:pos x="118135" y="0"/>
              </a:cxn>
              <a:cxn ang="0">
                <a:pos x="0" y="55385"/>
              </a:cxn>
              <a:cxn ang="0">
                <a:pos x="118135" y="110768"/>
              </a:cxn>
              <a:cxn ang="0">
                <a:pos x="118135" y="0"/>
              </a:cxn>
            </a:cxnLst>
            <a:rect l="0" t="0" r="r" b="b"/>
            <a:pathLst>
              <a:path w="118745" h="111125">
                <a:moveTo>
                  <a:pt x="118135" y="0"/>
                </a:moveTo>
                <a:lnTo>
                  <a:pt x="0" y="55385"/>
                </a:lnTo>
                <a:lnTo>
                  <a:pt x="118135" y="110768"/>
                </a:lnTo>
                <a:lnTo>
                  <a:pt x="11813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57" name="object 5"/>
          <p:cNvSpPr>
            <a:spLocks noChangeArrowheads="1"/>
          </p:cNvSpPr>
          <p:nvPr/>
        </p:nvSpPr>
        <p:spPr bwMode="auto">
          <a:xfrm>
            <a:off x="7127875" y="0"/>
            <a:ext cx="3563938" cy="2470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02475" y="2562225"/>
            <a:ext cx="3563938" cy="1854200"/>
          </a:xfrm>
          <a:prstGeom prst="rect">
            <a:avLst/>
          </a:prstGeom>
        </p:spPr>
        <p:txBody>
          <a:bodyPr lIns="0" tIns="33020" rIns="0" bIns="0">
            <a:spAutoFit/>
          </a:bodyPr>
          <a:lstStyle/>
          <a:p>
            <a:pPr marL="12700" algn="ctr">
              <a:lnSpc>
                <a:spcPts val="1300"/>
              </a:lnSpc>
              <a:spcBef>
                <a:spcPts val="263"/>
              </a:spcBef>
            </a:pPr>
            <a:r>
              <a:rPr lang="ru-RU" sz="1400">
                <a:solidFill>
                  <a:srgbClr val="FDEADA"/>
                </a:solidFill>
                <a:latin typeface="Times New Roman" pitchFamily="18" charset="0"/>
                <a:cs typeface="Times New Roman" pitchFamily="18" charset="0"/>
              </a:rPr>
              <a:t>Ресурсные центры профессиональной подготовки, переподготовки и повышения рабочих кадров</a:t>
            </a:r>
          </a:p>
          <a:p>
            <a:pPr marL="12700" algn="ctr">
              <a:lnSpc>
                <a:spcPts val="1300"/>
              </a:lnSpc>
              <a:spcBef>
                <a:spcPts val="263"/>
              </a:spcBef>
            </a:pPr>
            <a:r>
              <a:rPr lang="ru-RU" sz="1400">
                <a:solidFill>
                  <a:srgbClr val="FDEADA"/>
                </a:solidFill>
                <a:latin typeface="Times New Roman" pitchFamily="18" charset="0"/>
                <a:cs typeface="Times New Roman" pitchFamily="18" charset="0"/>
              </a:rPr>
              <a:t>Многофункциональные центры прикладных квалификаций</a:t>
            </a:r>
          </a:p>
          <a:p>
            <a:pPr marL="12700" algn="ctr">
              <a:lnSpc>
                <a:spcPts val="1300"/>
              </a:lnSpc>
              <a:spcBef>
                <a:spcPts val="263"/>
              </a:spcBef>
            </a:pPr>
            <a:r>
              <a:rPr lang="ru-RU" sz="1400">
                <a:solidFill>
                  <a:srgbClr val="FDEADA"/>
                </a:solidFill>
                <a:latin typeface="Times New Roman" pitchFamily="18" charset="0"/>
                <a:cs typeface="Times New Roman" pitchFamily="18" charset="0"/>
              </a:rPr>
              <a:t>Образовательные организации высшего и дополнительного профессионального образования</a:t>
            </a:r>
          </a:p>
          <a:p>
            <a:pPr marL="12700" algn="ctr">
              <a:lnSpc>
                <a:spcPts val="1300"/>
              </a:lnSpc>
              <a:spcBef>
                <a:spcPts val="263"/>
              </a:spcBef>
            </a:pPr>
            <a:endParaRPr lang="ru-RU" sz="1600">
              <a:solidFill>
                <a:srgbClr val="FDEADA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ts val="1300"/>
              </a:lnSpc>
              <a:spcBef>
                <a:spcPts val="263"/>
              </a:spcBef>
            </a:pPr>
            <a:endParaRPr lang="ru-RU" sz="1400" b="1">
              <a:solidFill>
                <a:srgbClr val="FDEAD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02475" y="317500"/>
            <a:ext cx="3563938" cy="2063750"/>
          </a:xfrm>
          <a:prstGeom prst="rect">
            <a:avLst/>
          </a:prstGeom>
        </p:spPr>
        <p:txBody>
          <a:bodyPr lIns="0" tIns="93345" rIns="0" bIns="0">
            <a:spAutoFit/>
          </a:bodyPr>
          <a:lstStyle/>
          <a:p>
            <a:pPr marL="12700" algn="ctr">
              <a:lnSpc>
                <a:spcPts val="3575"/>
              </a:lnSpc>
              <a:spcBef>
                <a:spcPts val="738"/>
              </a:spcBef>
            </a:pPr>
            <a:r>
              <a:rPr lang="ru-RU" sz="3500" b="1">
                <a:solidFill>
                  <a:srgbClr val="FFFFFF"/>
                </a:solidFill>
              </a:rPr>
              <a:t>ОБРАЗОВАНИЕ  ВЗРОСЛЫХ</a:t>
            </a:r>
            <a:endParaRPr lang="ru-RU" sz="3500"/>
          </a:p>
          <a:p>
            <a:pPr marL="12700" algn="ctr">
              <a:lnSpc>
                <a:spcPct val="107000"/>
              </a:lnSpc>
              <a:spcBef>
                <a:spcPts val="250"/>
              </a:spcBef>
            </a:pPr>
            <a:r>
              <a:rPr lang="ru-RU" sz="1500">
                <a:solidFill>
                  <a:srgbClr val="FFFFFF"/>
                </a:solidFill>
                <a:latin typeface="Verdana" pitchFamily="34" charset="0"/>
              </a:rPr>
              <a:t>ДОПОЛНИТЕЛЬНОЕ  ПРОФЕССИОНАЛЬНОЕ  ОБРАЗОВАНИЕ  РАБОТНИКОВ СТАВРОПОЛЬСКОГО КРАЯ</a:t>
            </a:r>
            <a:endParaRPr lang="ru-RU" sz="1500">
              <a:latin typeface="Verdana" pitchFamily="34" charset="0"/>
            </a:endParaRPr>
          </a:p>
        </p:txBody>
      </p:sp>
      <p:sp>
        <p:nvSpPr>
          <p:cNvPr id="40" name="object 40"/>
          <p:cNvSpPr>
            <a:spLocks noGrp="1"/>
          </p:cNvSpPr>
          <p:nvPr>
            <p:ph type="dt" sz="quarter" idx="11"/>
          </p:nvPr>
        </p:nvSpPr>
        <p:spPr>
          <a:xfrm>
            <a:off x="9990138" y="7089775"/>
            <a:ext cx="396875" cy="225425"/>
          </a:xfrm>
        </p:spPr>
        <p:txBody>
          <a:bodyPr tIns="10795" rtlCol="0"/>
          <a:lstStyle/>
          <a:p>
            <a:pPr marL="12700" fontAlgn="auto">
              <a:spcBef>
                <a:spcPts val="85"/>
              </a:spcBef>
              <a:spcAft>
                <a:spcPts val="0"/>
              </a:spcAft>
              <a:defRPr/>
            </a:pPr>
            <a:r>
              <a:rPr spc="-50" dirty="0">
                <a:latin typeface="Arial"/>
                <a:cs typeface="Arial"/>
              </a:rPr>
              <a:t>201</a:t>
            </a:r>
            <a:r>
              <a:rPr lang="ru-RU" spc="-50" dirty="0">
                <a:latin typeface="Arial"/>
                <a:cs typeface="Arial"/>
              </a:rPr>
              <a:t>8</a:t>
            </a:r>
            <a:endParaRPr spc="-50" dirty="0">
              <a:latin typeface="Arial"/>
              <a:cs typeface="Arial"/>
            </a:endParaRPr>
          </a:p>
        </p:txBody>
      </p:sp>
      <p:sp>
        <p:nvSpPr>
          <p:cNvPr id="27661" name="TextBox 71"/>
          <p:cNvSpPr txBox="1">
            <a:spLocks noChangeArrowheads="1"/>
          </p:cNvSpPr>
          <p:nvPr/>
        </p:nvSpPr>
        <p:spPr bwMode="auto">
          <a:xfrm>
            <a:off x="3567113" y="4954588"/>
            <a:ext cx="34956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200" b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Дополнительные профессиональные программы профессиональной переподготовки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570288" y="5810250"/>
            <a:ext cx="3479800" cy="400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 (дефектологическое) образование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563938" y="6669088"/>
            <a:ext cx="3486150" cy="307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в образовании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563938" y="5480050"/>
            <a:ext cx="3486150" cy="3063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образование</a:t>
            </a:r>
          </a:p>
        </p:txBody>
      </p:sp>
      <p:sp>
        <p:nvSpPr>
          <p:cNvPr id="87" name="TextBox 86"/>
          <p:cNvSpPr txBox="1"/>
          <p:nvPr/>
        </p:nvSpPr>
        <p:spPr>
          <a:xfrm rot="16200000">
            <a:off x="-1155700" y="5076825"/>
            <a:ext cx="3335338" cy="5540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реализации дополнительных профессиональных программ </a:t>
            </a: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</a:t>
            </a:r>
          </a:p>
        </p:txBody>
      </p:sp>
      <p:pic>
        <p:nvPicPr>
          <p:cNvPr id="27666" name="Picture 2" descr="C:\Users\Библиотека-4\Desktop\DSC_0075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35813" y="4094163"/>
            <a:ext cx="3567112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7" name="object 3"/>
          <p:cNvSpPr>
            <a:spLocks noChangeArrowheads="1"/>
          </p:cNvSpPr>
          <p:nvPr/>
        </p:nvSpPr>
        <p:spPr bwMode="auto">
          <a:xfrm>
            <a:off x="7135813" y="6823075"/>
            <a:ext cx="3579812" cy="7397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27668" name="Группа 15"/>
          <p:cNvGrpSpPr>
            <a:grpSpLocks/>
          </p:cNvGrpSpPr>
          <p:nvPr/>
        </p:nvGrpSpPr>
        <p:grpSpPr bwMode="auto">
          <a:xfrm>
            <a:off x="238125" y="2119313"/>
            <a:ext cx="2414588" cy="1169987"/>
            <a:chOff x="4479645" y="5126499"/>
            <a:chExt cx="2184774" cy="1169551"/>
          </a:xfrm>
        </p:grpSpPr>
        <p:sp>
          <p:nvSpPr>
            <p:cNvPr id="27690" name="object 24"/>
            <p:cNvSpPr>
              <a:spLocks noChangeArrowheads="1"/>
            </p:cNvSpPr>
            <p:nvPr/>
          </p:nvSpPr>
          <p:spPr bwMode="auto">
            <a:xfrm>
              <a:off x="5952809" y="5341041"/>
              <a:ext cx="711610" cy="681630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91" name="TextBox 93"/>
            <p:cNvSpPr txBox="1">
              <a:spLocks noChangeArrowheads="1"/>
            </p:cNvSpPr>
            <p:nvPr/>
          </p:nvSpPr>
          <p:spPr bwMode="auto">
            <a:xfrm>
              <a:off x="4479645" y="5126499"/>
              <a:ext cx="1726993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40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Ресурсных центров профессиональной подготовки, переподготовки и повышения квалификации рабочих кадров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19472" y="5340731"/>
              <a:ext cx="621964" cy="5855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</a:p>
          </p:txBody>
        </p:sp>
      </p:grpSp>
      <p:sp>
        <p:nvSpPr>
          <p:cNvPr id="27669" name="TextBox 112"/>
          <p:cNvSpPr txBox="1">
            <a:spLocks noChangeArrowheads="1"/>
          </p:cNvSpPr>
          <p:nvPr/>
        </p:nvSpPr>
        <p:spPr bwMode="auto">
          <a:xfrm>
            <a:off x="3686175" y="1420813"/>
            <a:ext cx="195738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организаций</a:t>
            </a:r>
            <a:r>
              <a:rPr lang="en-US" sz="1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различных типов</a:t>
            </a:r>
          </a:p>
        </p:txBody>
      </p:sp>
      <p:sp>
        <p:nvSpPr>
          <p:cNvPr id="27670" name="TextBox 26"/>
          <p:cNvSpPr txBox="1">
            <a:spLocks noChangeArrowheads="1"/>
          </p:cNvSpPr>
          <p:nvPr/>
        </p:nvSpPr>
        <p:spPr bwMode="auto">
          <a:xfrm>
            <a:off x="425450" y="119063"/>
            <a:ext cx="64452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Необходимо</a:t>
            </a: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организовать центры опережающей профессиональной переподготовки и повышения квалификации для уже работающих граждан»</a:t>
            </a:r>
          </a:p>
        </p:txBody>
      </p:sp>
      <p:sp>
        <p:nvSpPr>
          <p:cNvPr id="27671" name="TextBox 27"/>
          <p:cNvSpPr txBox="1">
            <a:spLocks noChangeArrowheads="1"/>
          </p:cNvSpPr>
          <p:nvPr/>
        </p:nvSpPr>
        <p:spPr bwMode="auto">
          <a:xfrm>
            <a:off x="4251325" y="996950"/>
            <a:ext cx="343693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В.В. Путин</a:t>
            </a:r>
          </a:p>
        </p:txBody>
      </p:sp>
      <p:sp>
        <p:nvSpPr>
          <p:cNvPr id="27672" name="object 42"/>
          <p:cNvSpPr>
            <a:spLocks/>
          </p:cNvSpPr>
          <p:nvPr/>
        </p:nvSpPr>
        <p:spPr bwMode="auto">
          <a:xfrm flipH="1" flipV="1">
            <a:off x="4838700" y="2389188"/>
            <a:ext cx="1984375" cy="62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7928" y="0"/>
              </a:cxn>
              <a:cxn ang="0">
                <a:pos x="697928" y="348792"/>
              </a:cxn>
            </a:cxnLst>
            <a:rect l="0" t="0" r="r" b="b"/>
            <a:pathLst>
              <a:path w="698500" h="349250">
                <a:moveTo>
                  <a:pt x="0" y="0"/>
                </a:moveTo>
                <a:lnTo>
                  <a:pt x="697928" y="0"/>
                </a:lnTo>
                <a:lnTo>
                  <a:pt x="697928" y="348792"/>
                </a:lnTo>
              </a:path>
            </a:pathLst>
          </a:custGeom>
          <a:noFill/>
          <a:ln w="7199">
            <a:solidFill>
              <a:srgbClr val="C1C9E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27673" name="Группа 24"/>
          <p:cNvGrpSpPr>
            <a:grpSpLocks/>
          </p:cNvGrpSpPr>
          <p:nvPr/>
        </p:nvGrpSpPr>
        <p:grpSpPr bwMode="auto">
          <a:xfrm>
            <a:off x="4121150" y="2292350"/>
            <a:ext cx="711200" cy="682625"/>
            <a:chOff x="3832570" y="6866461"/>
            <a:chExt cx="711610" cy="681630"/>
          </a:xfrm>
        </p:grpSpPr>
        <p:sp>
          <p:nvSpPr>
            <p:cNvPr id="27688" name="object 24"/>
            <p:cNvSpPr>
              <a:spLocks noChangeArrowheads="1"/>
            </p:cNvSpPr>
            <p:nvPr/>
          </p:nvSpPr>
          <p:spPr bwMode="auto">
            <a:xfrm>
              <a:off x="3832570" y="6866461"/>
              <a:ext cx="711610" cy="681630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86647" y="6875972"/>
              <a:ext cx="389161" cy="5849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27674" name="Группа 14"/>
          <p:cNvGrpSpPr>
            <a:grpSpLocks/>
          </p:cNvGrpSpPr>
          <p:nvPr/>
        </p:nvGrpSpPr>
        <p:grpSpPr bwMode="auto">
          <a:xfrm>
            <a:off x="796925" y="3686175"/>
            <a:ext cx="2695575" cy="3319463"/>
            <a:chOff x="903032" y="3151578"/>
            <a:chExt cx="2694815" cy="3319835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912554" y="6188806"/>
              <a:ext cx="2685293" cy="2826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Дошкольное образование</a:t>
              </a:r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912554" y="5571199"/>
              <a:ext cx="2685293" cy="2826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Начальное  образование</a:t>
              </a:r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917316" y="5017100"/>
              <a:ext cx="2680531" cy="55409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just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Естественно-математические дисциплины и информационные технологии</a:t>
              </a: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912554" y="5880797"/>
              <a:ext cx="2685293" cy="2826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Гуманитарные  дисциплины</a:t>
              </a:r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917316" y="4464588"/>
              <a:ext cx="2680531" cy="5540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just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Психолого-педагогические технологии и менеджмент в образовании</a:t>
              </a: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907794" y="3945417"/>
              <a:ext cx="2672596" cy="5541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Воспитательная  работа, дополнительное образование и технологии</a:t>
              </a: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903032" y="3151578"/>
              <a:ext cx="2677358" cy="40009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Специальное и инклюзивное образование</a:t>
              </a: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912554" y="3565962"/>
              <a:ext cx="2667836" cy="4000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Физическая  культура и здоровьесбережение</a:t>
              </a:r>
            </a:p>
          </p:txBody>
        </p:sp>
      </p:grpSp>
      <p:sp>
        <p:nvSpPr>
          <p:cNvPr id="27675" name="object 9"/>
          <p:cNvSpPr>
            <a:spLocks noChangeArrowheads="1"/>
          </p:cNvSpPr>
          <p:nvPr/>
        </p:nvSpPr>
        <p:spPr bwMode="auto">
          <a:xfrm>
            <a:off x="7132638" y="2538413"/>
            <a:ext cx="3552825" cy="476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76" name="object 9"/>
          <p:cNvSpPr>
            <a:spLocks noChangeArrowheads="1"/>
          </p:cNvSpPr>
          <p:nvPr/>
        </p:nvSpPr>
        <p:spPr bwMode="auto">
          <a:xfrm>
            <a:off x="7132638" y="3975100"/>
            <a:ext cx="3552825" cy="476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77" name="object 24"/>
          <p:cNvSpPr>
            <a:spLocks noChangeArrowheads="1"/>
          </p:cNvSpPr>
          <p:nvPr/>
        </p:nvSpPr>
        <p:spPr bwMode="auto">
          <a:xfrm>
            <a:off x="2978150" y="1397000"/>
            <a:ext cx="785813" cy="6826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963863" y="1436688"/>
            <a:ext cx="9271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&gt;40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79" name="TextBox 109"/>
          <p:cNvSpPr txBox="1">
            <a:spLocks noChangeArrowheads="1"/>
          </p:cNvSpPr>
          <p:nvPr/>
        </p:nvSpPr>
        <p:spPr bwMode="auto">
          <a:xfrm>
            <a:off x="4395788" y="3451225"/>
            <a:ext cx="2814637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400" b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Дополнительное профессиональное образование работников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object 5"/>
          <p:cNvSpPr>
            <a:spLocks noChangeArrowheads="1"/>
          </p:cNvSpPr>
          <p:nvPr/>
        </p:nvSpPr>
        <p:spPr bwMode="auto">
          <a:xfrm>
            <a:off x="7138988" y="0"/>
            <a:ext cx="3563937" cy="3946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698" name="object 3"/>
          <p:cNvSpPr>
            <a:spLocks noChangeArrowheads="1"/>
          </p:cNvSpPr>
          <p:nvPr/>
        </p:nvSpPr>
        <p:spPr bwMode="auto">
          <a:xfrm>
            <a:off x="7138988" y="3629025"/>
            <a:ext cx="3554412" cy="736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Финансово-экономический отдел</a:t>
            </a:r>
          </a:p>
        </p:txBody>
      </p:sp>
      <p:sp>
        <p:nvSpPr>
          <p:cNvPr id="29699" name="object 4"/>
          <p:cNvSpPr>
            <a:spLocks/>
          </p:cNvSpPr>
          <p:nvPr/>
        </p:nvSpPr>
        <p:spPr bwMode="auto">
          <a:xfrm>
            <a:off x="9826625" y="7161213"/>
            <a:ext cx="119063" cy="111125"/>
          </a:xfrm>
          <a:custGeom>
            <a:avLst/>
            <a:gdLst/>
            <a:ahLst/>
            <a:cxnLst>
              <a:cxn ang="0">
                <a:pos x="118135" y="0"/>
              </a:cxn>
              <a:cxn ang="0">
                <a:pos x="0" y="55385"/>
              </a:cxn>
              <a:cxn ang="0">
                <a:pos x="118135" y="110768"/>
              </a:cxn>
              <a:cxn ang="0">
                <a:pos x="118135" y="0"/>
              </a:cxn>
            </a:cxnLst>
            <a:rect l="0" t="0" r="r" b="b"/>
            <a:pathLst>
              <a:path w="118745" h="111125">
                <a:moveTo>
                  <a:pt x="118135" y="0"/>
                </a:moveTo>
                <a:lnTo>
                  <a:pt x="0" y="55385"/>
                </a:lnTo>
                <a:lnTo>
                  <a:pt x="118135" y="110768"/>
                </a:lnTo>
                <a:lnTo>
                  <a:pt x="11813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00" name="object 6"/>
          <p:cNvSpPr txBox="1">
            <a:spLocks noChangeArrowheads="1"/>
          </p:cNvSpPr>
          <p:nvPr/>
        </p:nvSpPr>
        <p:spPr bwMode="auto">
          <a:xfrm>
            <a:off x="7404100" y="4046538"/>
            <a:ext cx="30956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endParaRPr lang="ru-RU" sz="120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75525" y="317500"/>
            <a:ext cx="2836863" cy="1939925"/>
          </a:xfrm>
        </p:spPr>
        <p:txBody>
          <a:bodyPr tIns="93345" rtlCol="0"/>
          <a:lstStyle/>
          <a:p>
            <a:pPr marL="12700" marR="5080" indent="-635" eaLnBrk="1" fontAlgn="auto" hangingPunct="1">
              <a:lnSpc>
                <a:spcPts val="3579"/>
              </a:lnSpc>
              <a:spcBef>
                <a:spcPts val="735"/>
              </a:spcBef>
              <a:spcAft>
                <a:spcPts val="0"/>
              </a:spcAft>
              <a:defRPr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 ПЛАТА</a:t>
            </a:r>
            <a:b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64400" y="2157413"/>
            <a:ext cx="3375025" cy="950912"/>
          </a:xfrm>
          <a:prstGeom prst="rect">
            <a:avLst/>
          </a:prstGeom>
        </p:spPr>
        <p:txBody>
          <a:bodyPr lIns="0" tIns="93345" rIns="0" bIns="0">
            <a:spAutoFit/>
          </a:bodyPr>
          <a:lstStyle/>
          <a:p>
            <a:pPr marL="12700" algn="ctr">
              <a:lnSpc>
                <a:spcPts val="3575"/>
              </a:lnSpc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ПОВЫШЕНИЕ ЗАРАБОТНОЙ  ПЛАТЫ ПЕДАГОГИЧЕСКИХ  РАБОТНИКОВ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8025" y="361950"/>
            <a:ext cx="6176963" cy="2603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600" b="1" spc="-3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sz="1600" b="1" spc="-3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</a:t>
            </a:r>
            <a:r>
              <a:rPr sz="1600" b="1" spc="-4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</a:t>
            </a:r>
            <a:r>
              <a:rPr lang="ru-RU" sz="1600" b="1" spc="-4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b="1" spc="-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Ставропольском крае в 2018 году</a:t>
            </a:r>
            <a:r>
              <a:rPr sz="1600" b="1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b="1" spc="-1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8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4" name="object 12"/>
          <p:cNvSpPr>
            <a:spLocks noChangeArrowheads="1"/>
          </p:cNvSpPr>
          <p:nvPr/>
        </p:nvSpPr>
        <p:spPr bwMode="auto">
          <a:xfrm>
            <a:off x="3548063" y="1209675"/>
            <a:ext cx="3240087" cy="2238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5" name="object 13"/>
          <p:cNvSpPr>
            <a:spLocks noChangeArrowheads="1"/>
          </p:cNvSpPr>
          <p:nvPr/>
        </p:nvSpPr>
        <p:spPr bwMode="auto">
          <a:xfrm>
            <a:off x="3548063" y="1208088"/>
            <a:ext cx="1919287" cy="2254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6" name="object 14"/>
          <p:cNvSpPr>
            <a:spLocks noChangeArrowheads="1"/>
          </p:cNvSpPr>
          <p:nvPr/>
        </p:nvSpPr>
        <p:spPr bwMode="auto">
          <a:xfrm>
            <a:off x="5197475" y="1098550"/>
            <a:ext cx="461963" cy="4603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70500" y="1187450"/>
            <a:ext cx="323850" cy="244475"/>
          </a:xfrm>
          <a:prstGeom prst="rect">
            <a:avLst/>
          </a:prstGeom>
        </p:spPr>
        <p:txBody>
          <a:bodyPr lIns="0" tIns="16510" rIns="0" bIns="0">
            <a:spAutoFit/>
          </a:bodyPr>
          <a:lstStyle/>
          <a:p>
            <a:pPr marL="12700" fontAlgn="auto">
              <a:spcBef>
                <a:spcPts val="130"/>
              </a:spcBef>
              <a:spcAft>
                <a:spcPts val="0"/>
              </a:spcAft>
              <a:defRPr/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708" name="object 16"/>
          <p:cNvSpPr>
            <a:spLocks noChangeArrowheads="1"/>
          </p:cNvSpPr>
          <p:nvPr/>
        </p:nvSpPr>
        <p:spPr bwMode="auto">
          <a:xfrm>
            <a:off x="3548063" y="2130425"/>
            <a:ext cx="3240087" cy="2222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9" name="object 17"/>
          <p:cNvSpPr>
            <a:spLocks noChangeArrowheads="1"/>
          </p:cNvSpPr>
          <p:nvPr/>
        </p:nvSpPr>
        <p:spPr bwMode="auto">
          <a:xfrm>
            <a:off x="3548063" y="2128838"/>
            <a:ext cx="1919287" cy="22542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10" name="object 18"/>
          <p:cNvSpPr>
            <a:spLocks noChangeArrowheads="1"/>
          </p:cNvSpPr>
          <p:nvPr/>
        </p:nvSpPr>
        <p:spPr bwMode="auto">
          <a:xfrm>
            <a:off x="5192713" y="2011363"/>
            <a:ext cx="461962" cy="46037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78438" y="2111375"/>
            <a:ext cx="322262" cy="244475"/>
          </a:xfrm>
          <a:prstGeom prst="rect">
            <a:avLst/>
          </a:prstGeom>
        </p:spPr>
        <p:txBody>
          <a:bodyPr lIns="0" tIns="16510" rIns="0" bIns="0">
            <a:spAutoFit/>
          </a:bodyPr>
          <a:lstStyle/>
          <a:p>
            <a:pPr marL="12700" fontAlgn="auto">
              <a:spcBef>
                <a:spcPts val="130"/>
              </a:spcBef>
              <a:spcAft>
                <a:spcPts val="0"/>
              </a:spcAft>
              <a:defRPr/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712" name="object 20"/>
          <p:cNvSpPr>
            <a:spLocks noChangeArrowheads="1"/>
          </p:cNvSpPr>
          <p:nvPr/>
        </p:nvSpPr>
        <p:spPr bwMode="auto">
          <a:xfrm>
            <a:off x="3548063" y="3054350"/>
            <a:ext cx="3240087" cy="22383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13" name="object 21"/>
          <p:cNvSpPr>
            <a:spLocks noChangeArrowheads="1"/>
          </p:cNvSpPr>
          <p:nvPr/>
        </p:nvSpPr>
        <p:spPr bwMode="auto">
          <a:xfrm>
            <a:off x="3556000" y="3049588"/>
            <a:ext cx="1825625" cy="227012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14" name="object 22"/>
          <p:cNvSpPr>
            <a:spLocks noChangeArrowheads="1"/>
          </p:cNvSpPr>
          <p:nvPr/>
        </p:nvSpPr>
        <p:spPr bwMode="auto">
          <a:xfrm>
            <a:off x="5192713" y="2932113"/>
            <a:ext cx="461962" cy="461962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64150" y="3025775"/>
            <a:ext cx="428625" cy="231775"/>
          </a:xfrm>
          <a:prstGeom prst="rect">
            <a:avLst/>
          </a:prstGeom>
        </p:spPr>
        <p:txBody>
          <a:bodyPr lIns="0" tIns="16510" rIns="0" bIns="0">
            <a:spAutoFit/>
          </a:bodyPr>
          <a:lstStyle/>
          <a:p>
            <a:pPr marL="12700" fontAlgn="auto">
              <a:spcBef>
                <a:spcPts val="130"/>
              </a:spcBef>
              <a:spcAft>
                <a:spcPts val="0"/>
              </a:spcAft>
              <a:defRPr/>
            </a:pPr>
            <a:r>
              <a:rPr lang="ru-RU" sz="1400" b="1" spc="-5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716" name="object 24"/>
          <p:cNvSpPr>
            <a:spLocks noChangeArrowheads="1"/>
          </p:cNvSpPr>
          <p:nvPr/>
        </p:nvSpPr>
        <p:spPr bwMode="auto">
          <a:xfrm>
            <a:off x="3548063" y="4894263"/>
            <a:ext cx="3240087" cy="223837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17" name="object 25"/>
          <p:cNvSpPr>
            <a:spLocks noChangeArrowheads="1"/>
          </p:cNvSpPr>
          <p:nvPr/>
        </p:nvSpPr>
        <p:spPr bwMode="auto">
          <a:xfrm>
            <a:off x="3551238" y="4895850"/>
            <a:ext cx="1825625" cy="225425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18" name="object 26"/>
          <p:cNvSpPr>
            <a:spLocks noChangeArrowheads="1"/>
          </p:cNvSpPr>
          <p:nvPr/>
        </p:nvSpPr>
        <p:spPr bwMode="auto">
          <a:xfrm>
            <a:off x="5197475" y="4775200"/>
            <a:ext cx="452438" cy="461963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27638" y="4878388"/>
            <a:ext cx="392112" cy="231775"/>
          </a:xfrm>
          <a:prstGeom prst="rect">
            <a:avLst/>
          </a:prstGeom>
        </p:spPr>
        <p:txBody>
          <a:bodyPr lIns="0" tIns="16510" rIns="0" bIns="0">
            <a:spAutoFit/>
          </a:bodyPr>
          <a:lstStyle/>
          <a:p>
            <a:pPr marL="12700" fontAlgn="auto">
              <a:spcBef>
                <a:spcPts val="130"/>
              </a:spcBef>
              <a:spcAft>
                <a:spcPts val="0"/>
              </a:spcAft>
              <a:defRPr/>
            </a:pPr>
            <a:r>
              <a:rPr lang="ru-RU" sz="1400" b="1" spc="-5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720" name="object 28"/>
          <p:cNvSpPr>
            <a:spLocks noChangeArrowheads="1"/>
          </p:cNvSpPr>
          <p:nvPr/>
        </p:nvSpPr>
        <p:spPr bwMode="auto">
          <a:xfrm>
            <a:off x="3556000" y="5691188"/>
            <a:ext cx="3240088" cy="461962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92863" y="5799138"/>
            <a:ext cx="322262" cy="244475"/>
          </a:xfrm>
          <a:prstGeom prst="rect">
            <a:avLst/>
          </a:prstGeom>
        </p:spPr>
        <p:txBody>
          <a:bodyPr lIns="0" tIns="16510" rIns="0" bIns="0">
            <a:spAutoFit/>
          </a:bodyPr>
          <a:lstStyle/>
          <a:p>
            <a:pPr marL="12700" fontAlgn="auto">
              <a:spcBef>
                <a:spcPts val="130"/>
              </a:spcBef>
              <a:spcAft>
                <a:spcPts val="0"/>
              </a:spcAft>
              <a:defRPr/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180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92863" y="6721475"/>
            <a:ext cx="322262" cy="244475"/>
          </a:xfrm>
          <a:prstGeom prst="rect">
            <a:avLst/>
          </a:prstGeom>
        </p:spPr>
        <p:txBody>
          <a:bodyPr lIns="0" tIns="16510" rIns="0" bIns="0">
            <a:spAutoFit/>
          </a:bodyPr>
          <a:lstStyle/>
          <a:p>
            <a:pPr marL="12700" fontAlgn="auto">
              <a:spcBef>
                <a:spcPts val="130"/>
              </a:spcBef>
              <a:spcAft>
                <a:spcPts val="0"/>
              </a:spcAft>
              <a:defRPr/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180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5138" y="982663"/>
            <a:ext cx="2019300" cy="611187"/>
          </a:xfrm>
          <a:prstGeom prst="rect">
            <a:avLst/>
          </a:prstGeom>
        </p:spPr>
        <p:txBody>
          <a:bodyPr lIns="0" tIns="34925" rIns="0" bIns="0">
            <a:spAutoFit/>
          </a:bodyPr>
          <a:lstStyle/>
          <a:p>
            <a:pPr marL="12700" indent="6350">
              <a:lnSpc>
                <a:spcPct val="107000"/>
              </a:lnSpc>
              <a:spcBef>
                <a:spcPts val="275"/>
              </a:spcBef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 </a:t>
            </a:r>
            <a: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 средней заработной платы  в сфере общего образования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65138" y="1903413"/>
            <a:ext cx="1739900" cy="611187"/>
          </a:xfrm>
          <a:prstGeom prst="rect">
            <a:avLst/>
          </a:prstGeom>
        </p:spPr>
        <p:txBody>
          <a:bodyPr lIns="0" tIns="34925" rIns="0" bIns="0">
            <a:spAutoFit/>
          </a:bodyPr>
          <a:lstStyle/>
          <a:p>
            <a:pPr marL="12700">
              <a:lnSpc>
                <a:spcPct val="107000"/>
              </a:lnSpc>
              <a:spcBef>
                <a:spcPts val="275"/>
              </a:spcBef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Общее образование  </a:t>
            </a:r>
            <a: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 среднемесячного дохода  от трудовой деятельности</a:t>
            </a:r>
          </a:p>
        </p:txBody>
      </p:sp>
      <p:sp>
        <p:nvSpPr>
          <p:cNvPr id="29725" name="object 35"/>
          <p:cNvSpPr>
            <a:spLocks noChangeArrowheads="1"/>
          </p:cNvSpPr>
          <p:nvPr/>
        </p:nvSpPr>
        <p:spPr bwMode="auto">
          <a:xfrm>
            <a:off x="3548063" y="4014788"/>
            <a:ext cx="3240087" cy="223837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26" name="object 36"/>
          <p:cNvSpPr>
            <a:spLocks noChangeArrowheads="1"/>
          </p:cNvSpPr>
          <p:nvPr/>
        </p:nvSpPr>
        <p:spPr bwMode="auto">
          <a:xfrm>
            <a:off x="3548063" y="3994150"/>
            <a:ext cx="1919287" cy="225425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27" name="object 37"/>
          <p:cNvSpPr>
            <a:spLocks noChangeArrowheads="1"/>
          </p:cNvSpPr>
          <p:nvPr/>
        </p:nvSpPr>
        <p:spPr bwMode="auto">
          <a:xfrm>
            <a:off x="5192713" y="3846513"/>
            <a:ext cx="461962" cy="460375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45100" y="3954463"/>
            <a:ext cx="322263" cy="244475"/>
          </a:xfrm>
          <a:prstGeom prst="rect">
            <a:avLst/>
          </a:prstGeom>
        </p:spPr>
        <p:txBody>
          <a:bodyPr lIns="0" tIns="16510" rIns="0" bIns="0">
            <a:spAutoFit/>
          </a:bodyPr>
          <a:lstStyle/>
          <a:p>
            <a:pPr marL="12700" fontAlgn="auto">
              <a:spcBef>
                <a:spcPts val="130"/>
              </a:spcBef>
              <a:spcAft>
                <a:spcPts val="0"/>
              </a:spcAft>
              <a:defRPr/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1" name="object 41"/>
          <p:cNvSpPr>
            <a:spLocks noGrp="1"/>
          </p:cNvSpPr>
          <p:nvPr>
            <p:ph type="dt" sz="quarter" idx="11"/>
          </p:nvPr>
        </p:nvSpPr>
        <p:spPr>
          <a:xfrm>
            <a:off x="9990138" y="7089775"/>
            <a:ext cx="396875" cy="225425"/>
          </a:xfrm>
        </p:spPr>
        <p:txBody>
          <a:bodyPr tIns="10795" rtlCol="0"/>
          <a:lstStyle/>
          <a:p>
            <a:pPr marL="12700" fontAlgn="auto">
              <a:spcBef>
                <a:spcPts val="85"/>
              </a:spcBef>
              <a:spcAft>
                <a:spcPts val="0"/>
              </a:spcAft>
              <a:defRPr/>
            </a:pPr>
            <a:endParaRPr spc="-5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65138" y="2797175"/>
            <a:ext cx="2930525" cy="3690938"/>
          </a:xfrm>
          <a:prstGeom prst="rect">
            <a:avLst/>
          </a:prstGeom>
        </p:spPr>
        <p:txBody>
          <a:bodyPr lIns="0" tIns="66675" rIns="0" bIns="0">
            <a:spAutoFit/>
          </a:bodyPr>
          <a:lstStyle/>
          <a:p>
            <a:pPr marL="19050">
              <a:spcBef>
                <a:spcPts val="525"/>
              </a:spcBef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</a:t>
            </a:r>
            <a:endParaRPr lang="ru-RU" sz="14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050">
              <a:lnSpc>
                <a:spcPts val="1238"/>
              </a:lnSpc>
              <a:spcBef>
                <a:spcPts val="413"/>
              </a:spcBef>
            </a:pPr>
            <a: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среднемесячной</a:t>
            </a:r>
            <a: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заработной платы учителей</a:t>
            </a:r>
          </a:p>
          <a:p>
            <a:pPr marL="19050">
              <a:lnSpc>
                <a:spcPts val="1475"/>
              </a:lnSpc>
              <a:spcBef>
                <a:spcPts val="1163"/>
              </a:spcBef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Оказывающие социальные услуги  детям-сиротам и детям, оставшимся  без попечения родителей</a:t>
            </a:r>
            <a:endParaRPr lang="ru-RU" sz="14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050">
              <a:lnSpc>
                <a:spcPts val="1238"/>
              </a:lnSpc>
              <a:spcBef>
                <a:spcPts val="300"/>
              </a:spcBef>
            </a:pPr>
            <a: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 среднемесячного дохода  от трудовой деятельности</a:t>
            </a:r>
          </a:p>
          <a:p>
            <a:pPr marL="19050">
              <a:lnSpc>
                <a:spcPct val="99000"/>
              </a:lnSpc>
              <a:spcBef>
                <a:spcPts val="1113"/>
              </a:spcBef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Среднее профессиональное  образование </a:t>
            </a:r>
            <a: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(вкл. мастеров  производственного обучения)</a:t>
            </a:r>
          </a:p>
          <a:p>
            <a:pPr marL="19050">
              <a:lnSpc>
                <a:spcPts val="1238"/>
              </a:lnSpc>
              <a:spcBef>
                <a:spcPts val="350"/>
              </a:spcBef>
            </a:pPr>
            <a: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 среднемесячного дохода  от трудовой деятельности</a:t>
            </a:r>
          </a:p>
          <a:p>
            <a:pPr marL="19050">
              <a:lnSpc>
                <a:spcPts val="1475"/>
              </a:lnSpc>
              <a:spcBef>
                <a:spcPts val="1163"/>
              </a:spcBef>
            </a:pPr>
            <a:r>
              <a:rPr lang="ru-RU" sz="1400" b="1">
                <a:solidFill>
                  <a:srgbClr val="BF995F"/>
                </a:solidFill>
                <a:latin typeface="Times New Roman" pitchFamily="18" charset="0"/>
                <a:cs typeface="Times New Roman" pitchFamily="18" charset="0"/>
              </a:rPr>
              <a:t>Профессорско-преподавательский  состав вузов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9050">
              <a:lnSpc>
                <a:spcPts val="1238"/>
              </a:lnSpc>
              <a:spcBef>
                <a:spcPts val="275"/>
              </a:spcBef>
            </a:pPr>
            <a: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 среднемесячного дохода  от трудовой деятельности</a:t>
            </a:r>
          </a:p>
        </p:txBody>
      </p:sp>
      <p:sp>
        <p:nvSpPr>
          <p:cNvPr id="29731" name="object 26"/>
          <p:cNvSpPr>
            <a:spLocks noChangeArrowheads="1"/>
          </p:cNvSpPr>
          <p:nvPr/>
        </p:nvSpPr>
        <p:spPr bwMode="auto">
          <a:xfrm>
            <a:off x="6321425" y="5686425"/>
            <a:ext cx="465138" cy="461963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>
              <a:spcBef>
                <a:spcPts val="125"/>
              </a:spcBef>
            </a:pPr>
            <a:endParaRPr lang="ru-RU" sz="1400"/>
          </a:p>
        </p:txBody>
      </p:sp>
      <p:pic>
        <p:nvPicPr>
          <p:cNvPr id="29732" name="Picture 2" descr="Z:\ОБЩИЕ ДОКУМЕНТЫ\Публичная декларация МО и МП СК - 2018\ФЭО в слайд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127875" y="4357688"/>
            <a:ext cx="3563938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3" name="TextBox 1"/>
          <p:cNvSpPr txBox="1">
            <a:spLocks noChangeArrowheads="1"/>
          </p:cNvSpPr>
          <p:nvPr/>
        </p:nvSpPr>
        <p:spPr bwMode="auto">
          <a:xfrm>
            <a:off x="6321425" y="5764213"/>
            <a:ext cx="5794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200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29734" name="object 9"/>
          <p:cNvSpPr>
            <a:spLocks noChangeArrowheads="1"/>
          </p:cNvSpPr>
          <p:nvPr/>
        </p:nvSpPr>
        <p:spPr bwMode="auto">
          <a:xfrm>
            <a:off x="7134225" y="3705225"/>
            <a:ext cx="3551238" cy="47625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35" name="object 9"/>
          <p:cNvSpPr>
            <a:spLocks noChangeArrowheads="1"/>
          </p:cNvSpPr>
          <p:nvPr/>
        </p:nvSpPr>
        <p:spPr bwMode="auto">
          <a:xfrm>
            <a:off x="7121525" y="4191000"/>
            <a:ext cx="3551238" cy="47625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object 5"/>
          <p:cNvSpPr>
            <a:spLocks noChangeArrowheads="1"/>
          </p:cNvSpPr>
          <p:nvPr/>
        </p:nvSpPr>
        <p:spPr bwMode="auto">
          <a:xfrm>
            <a:off x="7138988" y="-6350"/>
            <a:ext cx="3563937" cy="29892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96113" y="809625"/>
            <a:ext cx="385127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ОБНОВЛЕНИЕ ИНФРАСТРУКТУРЫ</a:t>
            </a:r>
          </a:p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ЗДАНИЙ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ОБРАЗОВАТЕЛЬНЫХ ОРГАНИЗАЦИЙ</a:t>
            </a:r>
          </a:p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39713" y="212725"/>
          <a:ext cx="6705599" cy="7021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3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69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ОБРАЗОВАТЕЛЬНЫХ ОРГАНИЗАЦИЙ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41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оконных блоков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86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организации профессионального образования</a:t>
                      </a:r>
                      <a:endParaRPr lang="ru-RU" sz="17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335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детские сады</a:t>
                      </a:r>
                      <a:endParaRPr lang="ru-RU" sz="17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335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детские сады</a:t>
                      </a:r>
                      <a:endParaRPr lang="ru-RU" sz="17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335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школы</a:t>
                      </a:r>
                      <a:endParaRPr lang="ru-RU" sz="17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0837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образовательные организации дополнительного</a:t>
                      </a:r>
                      <a:r>
                        <a:rPr lang="ru-RU" sz="17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</a:t>
                      </a:r>
                      <a:endParaRPr lang="ru-RU" sz="17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13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</a:t>
                      </a:r>
                      <a:r>
                        <a:rPr lang="ru-RU" sz="2000" b="1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ремонт кровель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335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школы-интернаты</a:t>
                      </a:r>
                      <a:endParaRPr lang="ru-RU" sz="17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335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</a:t>
                      </a:r>
                      <a:r>
                        <a:rPr lang="ru-RU" sz="17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школы</a:t>
                      </a:r>
                      <a:endParaRPr lang="ru-RU" sz="17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9586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занятий физической</a:t>
                      </a:r>
                      <a:r>
                        <a:rPr lang="ru-RU" sz="17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культурой и спортом</a:t>
                      </a:r>
                      <a:endParaRPr lang="ru-RU" sz="17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541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спортивных залов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8335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спортивных клубов</a:t>
                      </a:r>
                      <a:endParaRPr lang="ru-RU" sz="17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1791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7875" y="3582988"/>
            <a:ext cx="3563938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92" name="object 3"/>
          <p:cNvSpPr>
            <a:spLocks noChangeArrowheads="1"/>
          </p:cNvSpPr>
          <p:nvPr/>
        </p:nvSpPr>
        <p:spPr bwMode="auto">
          <a:xfrm>
            <a:off x="7127875" y="2989263"/>
            <a:ext cx="3563938" cy="5937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" name="object 6"/>
          <p:cNvSpPr txBox="1"/>
          <p:nvPr/>
        </p:nvSpPr>
        <p:spPr>
          <a:xfrm>
            <a:off x="7129463" y="2989263"/>
            <a:ext cx="3563937" cy="611187"/>
          </a:xfrm>
          <a:prstGeom prst="rect">
            <a:avLst/>
          </a:prstGeom>
        </p:spPr>
        <p:txBody>
          <a:bodyPr lIns="0" tIns="33020" rIns="0" bIns="0">
            <a:spAutoFit/>
          </a:bodyPr>
          <a:lstStyle/>
          <a:p>
            <a:pPr marL="12700" algn="ctr">
              <a:lnSpc>
                <a:spcPts val="1300"/>
              </a:lnSpc>
              <a:spcBef>
                <a:spcPts val="263"/>
              </a:spcBef>
            </a:pPr>
            <a:endParaRPr lang="ru-RU" sz="1600">
              <a:solidFill>
                <a:srgbClr val="FDEADA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ts val="1300"/>
              </a:lnSpc>
              <a:spcBef>
                <a:spcPts val="263"/>
              </a:spcBef>
            </a:pPr>
            <a:r>
              <a:rPr lang="ru-RU" sz="1600">
                <a:solidFill>
                  <a:srgbClr val="FDEADA"/>
                </a:solidFill>
                <a:latin typeface="Times New Roman" pitchFamily="18" charset="0"/>
                <a:cs typeface="Times New Roman" pitchFamily="18" charset="0"/>
              </a:rPr>
              <a:t>ГКУ СК «Краевой центр»</a:t>
            </a:r>
          </a:p>
          <a:p>
            <a:pPr marL="12700" algn="ctr">
              <a:lnSpc>
                <a:spcPts val="1300"/>
              </a:lnSpc>
              <a:spcBef>
                <a:spcPts val="263"/>
              </a:spcBef>
            </a:pPr>
            <a:endParaRPr lang="ru-RU" sz="1400" b="1">
              <a:solidFill>
                <a:srgbClr val="FDEAD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94" name="object 9"/>
          <p:cNvSpPr>
            <a:spLocks noChangeArrowheads="1"/>
          </p:cNvSpPr>
          <p:nvPr/>
        </p:nvSpPr>
        <p:spPr bwMode="auto">
          <a:xfrm>
            <a:off x="7138988" y="3073400"/>
            <a:ext cx="3552825" cy="476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95" name="object 9"/>
          <p:cNvSpPr>
            <a:spLocks noChangeArrowheads="1"/>
          </p:cNvSpPr>
          <p:nvPr/>
        </p:nvSpPr>
        <p:spPr bwMode="auto">
          <a:xfrm>
            <a:off x="7126288" y="3444875"/>
            <a:ext cx="3552825" cy="476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object 2"/>
          <p:cNvSpPr>
            <a:spLocks noChangeArrowheads="1"/>
          </p:cNvSpPr>
          <p:nvPr/>
        </p:nvSpPr>
        <p:spPr bwMode="auto">
          <a:xfrm>
            <a:off x="0" y="1335088"/>
            <a:ext cx="10691813" cy="59499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794" name="object 3"/>
          <p:cNvSpPr>
            <a:spLocks/>
          </p:cNvSpPr>
          <p:nvPr/>
        </p:nvSpPr>
        <p:spPr bwMode="auto">
          <a:xfrm>
            <a:off x="1103313" y="2211388"/>
            <a:ext cx="1662112" cy="1235075"/>
          </a:xfrm>
          <a:custGeom>
            <a:avLst/>
            <a:gdLst/>
            <a:ahLst/>
            <a:cxnLst>
              <a:cxn ang="0">
                <a:pos x="1661156" y="0"/>
              </a:cxn>
              <a:cxn ang="0">
                <a:pos x="152402" y="0"/>
              </a:cxn>
              <a:cxn ang="0">
                <a:pos x="0" y="289560"/>
              </a:cxn>
              <a:cxn ang="0">
                <a:pos x="1661156" y="1234440"/>
              </a:cxn>
              <a:cxn ang="0">
                <a:pos x="1661156" y="0"/>
              </a:cxn>
            </a:cxnLst>
            <a:rect l="0" t="0" r="r" b="b"/>
            <a:pathLst>
              <a:path w="1661160" h="1234439">
                <a:moveTo>
                  <a:pt x="1661156" y="0"/>
                </a:moveTo>
                <a:lnTo>
                  <a:pt x="152402" y="0"/>
                </a:lnTo>
                <a:lnTo>
                  <a:pt x="0" y="289560"/>
                </a:lnTo>
                <a:lnTo>
                  <a:pt x="1661156" y="1234440"/>
                </a:lnTo>
                <a:lnTo>
                  <a:pt x="166115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object 4"/>
          <p:cNvSpPr txBox="1"/>
          <p:nvPr/>
        </p:nvSpPr>
        <p:spPr>
          <a:xfrm>
            <a:off x="4973638" y="3228975"/>
            <a:ext cx="4411662" cy="1468438"/>
          </a:xfrm>
          <a:prstGeom prst="rect">
            <a:avLst/>
          </a:prstGeom>
        </p:spPr>
        <p:txBody>
          <a:bodyPr lIns="0" tIns="120014" rIns="0" bIns="0">
            <a:spAutoFit/>
          </a:bodyPr>
          <a:lstStyle/>
          <a:p>
            <a:pPr marL="12700" algn="ctr" fontAlgn="auto">
              <a:spcBef>
                <a:spcPts val="944"/>
              </a:spcBef>
              <a:spcAft>
                <a:spcPts val="0"/>
              </a:spcAft>
              <a:defRPr/>
            </a:pPr>
            <a:r>
              <a:rPr sz="4000" b="1" spc="-315" dirty="0">
                <a:solidFill>
                  <a:srgbClr val="254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 fontAlgn="auto">
              <a:spcBef>
                <a:spcPts val="850"/>
              </a:spcBef>
              <a:spcAft>
                <a:spcPts val="0"/>
              </a:spcAft>
              <a:defRPr/>
            </a:pPr>
            <a:r>
              <a:rPr sz="4000" b="1" spc="-180" dirty="0">
                <a:solidFill>
                  <a:srgbClr val="254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4000" b="1" spc="-275" dirty="0">
                <a:solidFill>
                  <a:srgbClr val="254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30" dirty="0">
                <a:solidFill>
                  <a:srgbClr val="254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6" name="object 7"/>
          <p:cNvSpPr>
            <a:spLocks/>
          </p:cNvSpPr>
          <p:nvPr/>
        </p:nvSpPr>
        <p:spPr bwMode="auto">
          <a:xfrm>
            <a:off x="9520238" y="7024688"/>
            <a:ext cx="171450" cy="158750"/>
          </a:xfrm>
          <a:custGeom>
            <a:avLst/>
            <a:gdLst/>
            <a:ahLst/>
            <a:cxnLst>
              <a:cxn ang="0">
                <a:pos x="169938" y="0"/>
              </a:cxn>
              <a:cxn ang="0">
                <a:pos x="0" y="79668"/>
              </a:cxn>
              <a:cxn ang="0">
                <a:pos x="169938" y="159336"/>
              </a:cxn>
              <a:cxn ang="0">
                <a:pos x="169938" y="0"/>
              </a:cxn>
            </a:cxnLst>
            <a:rect l="0" t="0" r="r" b="b"/>
            <a:pathLst>
              <a:path w="170179" h="159384">
                <a:moveTo>
                  <a:pt x="169938" y="0"/>
                </a:moveTo>
                <a:lnTo>
                  <a:pt x="0" y="79668"/>
                </a:lnTo>
                <a:lnTo>
                  <a:pt x="169938" y="159336"/>
                </a:lnTo>
                <a:lnTo>
                  <a:pt x="169938" y="0"/>
                </a:lnTo>
                <a:close/>
              </a:path>
            </a:pathLst>
          </a:custGeom>
          <a:solidFill>
            <a:srgbClr val="E9C99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" name="object 8"/>
          <p:cNvSpPr txBox="1"/>
          <p:nvPr/>
        </p:nvSpPr>
        <p:spPr>
          <a:xfrm>
            <a:off x="9761538" y="6924675"/>
            <a:ext cx="581025" cy="333375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2000" b="1" spc="-20" dirty="0">
                <a:solidFill>
                  <a:srgbClr val="E9C998"/>
                </a:solidFill>
                <a:latin typeface="Arial"/>
                <a:cs typeface="Arial"/>
              </a:rPr>
              <a:t>201</a:t>
            </a:r>
            <a:r>
              <a:rPr lang="en-US" sz="2000" b="1" spc="-20" dirty="0">
                <a:solidFill>
                  <a:srgbClr val="E9C998"/>
                </a:solidFill>
                <a:latin typeface="Arial"/>
                <a:cs typeface="Arial"/>
              </a:rPr>
              <a:t>8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object 2"/>
          <p:cNvSpPr>
            <a:spLocks noChangeArrowheads="1"/>
          </p:cNvSpPr>
          <p:nvPr/>
        </p:nvSpPr>
        <p:spPr bwMode="auto">
          <a:xfrm>
            <a:off x="165100" y="657225"/>
            <a:ext cx="10691813" cy="59499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03313" y="2211388"/>
            <a:ext cx="1662112" cy="1235075"/>
          </a:xfrm>
          <a:custGeom>
            <a:avLst/>
            <a:gdLst/>
            <a:ahLst/>
            <a:cxnLst/>
            <a:rect l="l" t="t" r="r" b="b"/>
            <a:pathLst>
              <a:path w="1661160" h="1234439">
                <a:moveTo>
                  <a:pt x="1661156" y="0"/>
                </a:moveTo>
                <a:lnTo>
                  <a:pt x="152402" y="0"/>
                </a:lnTo>
                <a:lnTo>
                  <a:pt x="0" y="289560"/>
                </a:lnTo>
                <a:lnTo>
                  <a:pt x="1661156" y="1234440"/>
                </a:lnTo>
                <a:lnTo>
                  <a:pt x="16611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99000" y="428625"/>
            <a:ext cx="5556250" cy="6761163"/>
          </a:xfrm>
          <a:prstGeom prst="rect">
            <a:avLst/>
          </a:prstGeom>
        </p:spPr>
        <p:txBody>
          <a:bodyPr lIns="0" tIns="120014" rIns="0" bIns="0">
            <a:spAutoFit/>
          </a:bodyPr>
          <a:lstStyle/>
          <a:p>
            <a:pPr marL="12700" fontAlgn="auto">
              <a:spcBef>
                <a:spcPts val="944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Дошкольное образование</a:t>
            </a:r>
          </a:p>
          <a:p>
            <a:pPr marL="12700" fontAlgn="auto">
              <a:spcBef>
                <a:spcPts val="944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Общее образование</a:t>
            </a:r>
          </a:p>
          <a:p>
            <a:pPr marL="12700" fontAlgn="auto">
              <a:spcBef>
                <a:spcPts val="944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Дополнительное образование детей</a:t>
            </a:r>
          </a:p>
          <a:p>
            <a:pPr marL="12700" fontAlgn="auto">
              <a:spcBef>
                <a:spcPts val="944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</a:t>
            </a:r>
          </a:p>
          <a:p>
            <a:pPr marL="12700" fontAlgn="auto">
              <a:spcBef>
                <a:spcPts val="944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Защита детей</a:t>
            </a:r>
          </a:p>
          <a:p>
            <a:pPr marL="12700" fontAlgn="auto">
              <a:spcBef>
                <a:spcPts val="944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Образование детей с ограниченными возможностями здоровья и инвалидностью</a:t>
            </a:r>
          </a:p>
          <a:p>
            <a:pPr marL="12700" fontAlgn="auto">
              <a:spcBef>
                <a:spcPts val="944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Среднее профессиональное образование</a:t>
            </a:r>
          </a:p>
          <a:p>
            <a:pPr marL="12700" fontAlgn="auto">
              <a:spcBef>
                <a:spcPts val="944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Образование взрослых</a:t>
            </a:r>
          </a:p>
          <a:p>
            <a:pPr marL="12700" fontAlgn="auto">
              <a:spcBef>
                <a:spcPts val="944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Заработная плата в системе образования</a:t>
            </a:r>
          </a:p>
          <a:p>
            <a:pPr marL="12700" fontAlgn="auto">
              <a:spcBef>
                <a:spcPts val="944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Проекты по обновлению инфраструктуры зданий</a:t>
            </a:r>
            <a:endParaRPr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object 8"/>
          <p:cNvSpPr txBox="1">
            <a:spLocks noChangeArrowheads="1"/>
          </p:cNvSpPr>
          <p:nvPr/>
        </p:nvSpPr>
        <p:spPr bwMode="auto">
          <a:xfrm>
            <a:off x="9761538" y="6924675"/>
            <a:ext cx="5810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970" rIns="0" bIns="0">
            <a:spAutoFit/>
          </a:bodyPr>
          <a:lstStyle/>
          <a:p>
            <a:pPr marL="12700">
              <a:spcBef>
                <a:spcPts val="113"/>
              </a:spcBef>
            </a:pP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object 5"/>
          <p:cNvSpPr>
            <a:spLocks noChangeArrowheads="1"/>
          </p:cNvSpPr>
          <p:nvPr/>
        </p:nvSpPr>
        <p:spPr bwMode="auto">
          <a:xfrm>
            <a:off x="6794500" y="0"/>
            <a:ext cx="3897313" cy="2768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3314" name="Picture 12" descr="IMAG03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2438" y="2176463"/>
            <a:ext cx="3890962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" descr="Z:\ОБЩИЕ ДОКУМЕНТЫ\ЛАВРОВА\ФОТО, СК\!ФОТО 30.01\СТАВРОПОЛЬ\15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4500" y="4822825"/>
            <a:ext cx="389731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object 8"/>
          <p:cNvSpPr>
            <a:spLocks noGrp="1"/>
          </p:cNvSpPr>
          <p:nvPr>
            <p:ph type="title"/>
          </p:nvPr>
        </p:nvSpPr>
        <p:spPr>
          <a:xfrm>
            <a:off x="6929438" y="555625"/>
            <a:ext cx="3675062" cy="1017588"/>
          </a:xfrm>
        </p:spPr>
        <p:txBody>
          <a:bodyPr tIns="93345"/>
          <a:lstStyle/>
          <a:p>
            <a:pPr marL="12700" eaLnBrk="1" hangingPunct="1">
              <a:lnSpc>
                <a:spcPts val="3575"/>
              </a:lnSpc>
              <a:spcBef>
                <a:spcPts val="738"/>
              </a:spcBef>
            </a:pPr>
            <a:r>
              <a:rPr lang="ru-RU" sz="3300" smtClean="0">
                <a:latin typeface="Times New Roman" pitchFamily="18" charset="0"/>
                <a:cs typeface="Times New Roman" pitchFamily="18" charset="0"/>
              </a:rPr>
              <a:t>ДОШКОЛЬНОЕ  ОБРАЗОВАНИЕ</a:t>
            </a:r>
          </a:p>
        </p:txBody>
      </p:sp>
      <p:sp>
        <p:nvSpPr>
          <p:cNvPr id="13317" name="object 10"/>
          <p:cNvSpPr txBox="1">
            <a:spLocks noChangeArrowheads="1"/>
          </p:cNvSpPr>
          <p:nvPr/>
        </p:nvSpPr>
        <p:spPr bwMode="auto">
          <a:xfrm>
            <a:off x="2165350" y="333375"/>
            <a:ext cx="450056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2860" rIns="0" bIns="0">
            <a:spAutoFit/>
          </a:bodyPr>
          <a:lstStyle/>
          <a:p>
            <a:pPr marL="12700" indent="123825" algn="ctr">
              <a:lnSpc>
                <a:spcPts val="1650"/>
              </a:lnSpc>
              <a:spcBef>
                <a:spcPts val="175"/>
              </a:spcBef>
            </a:pP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«Сегодня в основе программы дошкольного образования стоит ребенок. И вся система сконцентрирована на личностном, индивидуальном подходе к каждому малышу» </a:t>
            </a:r>
          </a:p>
          <a:p>
            <a:pPr marL="12700" indent="123825" algn="r">
              <a:lnSpc>
                <a:spcPts val="1650"/>
              </a:lnSpc>
              <a:spcBef>
                <a:spcPts val="175"/>
              </a:spcBef>
            </a:pP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О.Ю.Голодец</a:t>
            </a:r>
          </a:p>
        </p:txBody>
      </p:sp>
      <p:grpSp>
        <p:nvGrpSpPr>
          <p:cNvPr id="13318" name="Группа 41"/>
          <p:cNvGrpSpPr>
            <a:grpSpLocks/>
          </p:cNvGrpSpPr>
          <p:nvPr/>
        </p:nvGrpSpPr>
        <p:grpSpPr bwMode="auto">
          <a:xfrm>
            <a:off x="301625" y="2514600"/>
            <a:ext cx="6519863" cy="4821238"/>
            <a:chOff x="284890" y="2639817"/>
            <a:chExt cx="6518835" cy="4821833"/>
          </a:xfrm>
        </p:grpSpPr>
        <p:pic>
          <p:nvPicPr>
            <p:cNvPr id="13324" name="Picture 4" descr="C:\Users\Shahmuratova_lv\Desktop\1\декларация 2017\depositphotos_5331218-stock-photo-toys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2143" y="5991225"/>
              <a:ext cx="1525342" cy="1016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899123" y="2639817"/>
              <a:ext cx="4904602" cy="48218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50400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2000"/>
                </a:spcAft>
                <a:buFont typeface="Wingdings" panose="05000000000000000000" pitchFamily="2" charset="2"/>
                <a:buChar char="ü"/>
                <a:defRPr/>
              </a:pPr>
              <a:r>
                <a:rPr lang="ru-RU" sz="1600" b="1" spc="-25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Сохранение 100 % доступности  </a:t>
              </a:r>
              <a:r>
                <a:rPr lang="ru-RU" sz="1600" b="1" spc="-15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дошкольного</a:t>
              </a:r>
              <a:r>
                <a:rPr lang="ru-RU" sz="1600" b="1" spc="-75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spc="-2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образования</a:t>
              </a:r>
              <a:r>
                <a:rPr lang="ru-RU" sz="16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spc="-4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</a:t>
              </a:r>
              <a:r>
                <a:rPr lang="ru-RU" sz="1600" b="1" spc="-3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детей </a:t>
              </a:r>
              <a:r>
                <a:rPr lang="ru-RU" sz="1600" b="1" spc="1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1600" b="1" spc="-3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возрасте </a:t>
              </a:r>
              <a:r>
                <a:rPr lang="ru-RU" sz="1600" b="1" spc="-55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</a:t>
              </a:r>
              <a:r>
                <a:rPr lang="ru-RU" sz="1600" b="1" spc="-5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ru-RU" sz="1600" b="1" spc="-4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</a:t>
              </a:r>
              <a:r>
                <a:rPr lang="ru-RU" sz="1600" b="1" spc="-5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ru-RU" sz="1600" b="1" spc="-14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spc="-5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лет</a:t>
              </a:r>
            </a:p>
            <a:p>
              <a:pPr marL="50400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2000"/>
                </a:spcAft>
                <a:buFont typeface="Wingdings" panose="05000000000000000000" pitchFamily="2" charset="2"/>
                <a:buChar char="ü"/>
                <a:defRPr/>
              </a:pPr>
              <a:r>
                <a:rPr lang="ru-RU" sz="1600" b="1" spc="-4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Методическое сопровождение реализации  </a:t>
              </a:r>
              <a:r>
                <a:rPr lang="ru-RU" sz="1600" b="1" spc="-7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ФГОС</a:t>
              </a:r>
              <a:r>
                <a:rPr lang="ru-RU" sz="1600" b="1" spc="-125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spc="-8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</a:t>
              </a:r>
            </a:p>
            <a:p>
              <a:pPr marL="50400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2000"/>
                </a:spcAft>
                <a:buFont typeface="Wingdings" panose="05000000000000000000" pitchFamily="2" charset="2"/>
                <a:buChar char="ü"/>
                <a:defRPr/>
              </a:pPr>
              <a:r>
                <a:rPr lang="ru-RU" sz="1600" b="1" spc="-8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вариативных форм дошкольного образования</a:t>
              </a:r>
            </a:p>
            <a:p>
              <a:pPr marL="503238" indent="-32702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tabLst>
                  <a:tab pos="541338" algn="l"/>
                </a:tabLst>
                <a:defRPr/>
              </a:pPr>
              <a:r>
                <a:rPr lang="ru-RU" sz="1600" b="1" spc="-8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Обеспечение доступности для детей в возрасте </a:t>
              </a:r>
            </a:p>
            <a:p>
              <a:pPr marL="503238" indent="381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541338" algn="l"/>
                </a:tabLst>
                <a:defRPr/>
              </a:pPr>
              <a:r>
                <a:rPr lang="ru-RU" sz="1600" b="1" spc="-8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2 месяцев до 3 лет </a:t>
              </a:r>
              <a:r>
                <a:rPr lang="ru-RU" sz="1600" b="1" spc="-8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600" b="1" spc="-8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b="1" dirty="0">
                <a:solidFill>
                  <a:srgbClr val="0070C0"/>
                </a:solidFill>
                <a:latin typeface="Arial"/>
                <a:cs typeface="Arial"/>
              </a:endParaRPr>
            </a:p>
            <a:p>
              <a:pPr marL="570865" fontAlgn="auto">
                <a:lnSpc>
                  <a:spcPts val="1595"/>
                </a:lnSpc>
                <a:spcBef>
                  <a:spcPts val="110"/>
                </a:spcBef>
                <a:spcAft>
                  <a:spcPts val="0"/>
                </a:spcAft>
                <a:defRPr/>
              </a:pPr>
              <a:endParaRPr lang="ru-RU" dirty="0">
                <a:latin typeface="Arial"/>
                <a:cs typeface="Arial"/>
              </a:endParaRPr>
            </a:p>
            <a:p>
              <a:pPr marL="570865" fontAlgn="auto">
                <a:lnSpc>
                  <a:spcPts val="1595"/>
                </a:lnSpc>
                <a:spcBef>
                  <a:spcPts val="110"/>
                </a:spcBef>
                <a:spcAft>
                  <a:spcPts val="0"/>
                </a:spcAft>
                <a:defRPr/>
              </a:pPr>
              <a:endParaRPr lang="ru-RU" spc="-50" dirty="0">
                <a:solidFill>
                  <a:srgbClr val="151616"/>
                </a:solidFill>
                <a:latin typeface="Arial"/>
                <a:cs typeface="Arial"/>
              </a:endParaRPr>
            </a:p>
          </p:txBody>
        </p:sp>
        <p:pic>
          <p:nvPicPr>
            <p:cNvPr id="13326" name="Picture 2" descr="C:\Users\Shahmuratova_lv\Desktop\1\декларация 2017\1508756472_fgos_ooo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4890" y="3933825"/>
              <a:ext cx="15748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27" name="Группа 40"/>
            <p:cNvGrpSpPr>
              <a:grpSpLocks/>
            </p:cNvGrpSpPr>
            <p:nvPr/>
          </p:nvGrpSpPr>
          <p:grpSpPr bwMode="auto">
            <a:xfrm>
              <a:off x="667940" y="2771559"/>
              <a:ext cx="984487" cy="861457"/>
              <a:chOff x="531079" y="2765727"/>
              <a:chExt cx="1199277" cy="1168643"/>
            </a:xfrm>
          </p:grpSpPr>
          <p:sp>
            <p:nvSpPr>
              <p:cNvPr id="13329" name="object 12"/>
              <p:cNvSpPr>
                <a:spLocks/>
              </p:cNvSpPr>
              <p:nvPr/>
            </p:nvSpPr>
            <p:spPr bwMode="auto">
              <a:xfrm>
                <a:off x="531079" y="2765727"/>
                <a:ext cx="1199277" cy="1168643"/>
              </a:xfrm>
              <a:custGeom>
                <a:avLst/>
                <a:gdLst/>
                <a:ahLst/>
                <a:cxnLst>
                  <a:cxn ang="0">
                    <a:pos x="1032061" y="4834"/>
                  </a:cxn>
                  <a:cxn ang="0">
                    <a:pos x="1170329" y="29478"/>
                  </a:cxn>
                  <a:cxn ang="0">
                    <a:pos x="1300787" y="73582"/>
                  </a:cxn>
                  <a:cxn ang="0">
                    <a:pos x="1421846" y="135556"/>
                  </a:cxn>
                  <a:cxn ang="0">
                    <a:pos x="1531918" y="213813"/>
                  </a:cxn>
                  <a:cxn ang="0">
                    <a:pos x="1629414" y="306764"/>
                  </a:cxn>
                  <a:cxn ang="0">
                    <a:pos x="1712745" y="412821"/>
                  </a:cxn>
                  <a:cxn ang="0">
                    <a:pos x="1780324" y="530394"/>
                  </a:cxn>
                  <a:cxn ang="0">
                    <a:pos x="1830561" y="657895"/>
                  </a:cxn>
                  <a:cxn ang="0">
                    <a:pos x="1861868" y="793736"/>
                  </a:cxn>
                  <a:cxn ang="0">
                    <a:pos x="1872657" y="936329"/>
                  </a:cxn>
                  <a:cxn ang="0">
                    <a:pos x="1861868" y="1078925"/>
                  </a:cxn>
                  <a:cxn ang="0">
                    <a:pos x="1830561" y="1214769"/>
                  </a:cxn>
                  <a:cxn ang="0">
                    <a:pos x="1780324" y="1342273"/>
                  </a:cxn>
                  <a:cxn ang="0">
                    <a:pos x="1712745" y="1459848"/>
                  </a:cxn>
                  <a:cxn ang="0">
                    <a:pos x="1629414" y="1565906"/>
                  </a:cxn>
                  <a:cxn ang="0">
                    <a:pos x="1531918" y="1658858"/>
                  </a:cxn>
                  <a:cxn ang="0">
                    <a:pos x="1421846" y="1737115"/>
                  </a:cxn>
                  <a:cxn ang="0">
                    <a:pos x="1300787" y="1799090"/>
                  </a:cxn>
                  <a:cxn ang="0">
                    <a:pos x="1170329" y="1843194"/>
                  </a:cxn>
                  <a:cxn ang="0">
                    <a:pos x="1032061" y="1867839"/>
                  </a:cxn>
                  <a:cxn ang="0">
                    <a:pos x="888144" y="1871454"/>
                  </a:cxn>
                  <a:cxn ang="0">
                    <a:pos x="747625" y="1853650"/>
                  </a:cxn>
                  <a:cxn ang="0">
                    <a:pos x="614387" y="1815856"/>
                  </a:cxn>
                  <a:cxn ang="0">
                    <a:pos x="490019" y="1759661"/>
                  </a:cxn>
                  <a:cxn ang="0">
                    <a:pos x="376108" y="1686655"/>
                  </a:cxn>
                  <a:cxn ang="0">
                    <a:pos x="274244" y="1598424"/>
                  </a:cxn>
                  <a:cxn ang="0">
                    <a:pos x="186015" y="1496559"/>
                  </a:cxn>
                  <a:cxn ang="0">
                    <a:pos x="113010" y="1382646"/>
                  </a:cxn>
                  <a:cxn ang="0">
                    <a:pos x="56816" y="1258276"/>
                  </a:cxn>
                  <a:cxn ang="0">
                    <a:pos x="19022" y="1125035"/>
                  </a:cxn>
                  <a:cxn ang="0">
                    <a:pos x="1218" y="984513"/>
                  </a:cxn>
                  <a:cxn ang="0">
                    <a:pos x="4834" y="840596"/>
                  </a:cxn>
                  <a:cxn ang="0">
                    <a:pos x="29478" y="702327"/>
                  </a:cxn>
                  <a:cxn ang="0">
                    <a:pos x="73581" y="571869"/>
                  </a:cxn>
                  <a:cxn ang="0">
                    <a:pos x="135555" y="450810"/>
                  </a:cxn>
                  <a:cxn ang="0">
                    <a:pos x="213812" y="340739"/>
                  </a:cxn>
                  <a:cxn ang="0">
                    <a:pos x="306762" y="243243"/>
                  </a:cxn>
                  <a:cxn ang="0">
                    <a:pos x="412818" y="159911"/>
                  </a:cxn>
                  <a:cxn ang="0">
                    <a:pos x="530391" y="92333"/>
                  </a:cxn>
                  <a:cxn ang="0">
                    <a:pos x="657893" y="42095"/>
                  </a:cxn>
                  <a:cxn ang="0">
                    <a:pos x="793734" y="10788"/>
                  </a:cxn>
                  <a:cxn ang="0">
                    <a:pos x="936327" y="0"/>
                  </a:cxn>
                </a:cxnLst>
                <a:rect l="0" t="0" r="r" b="b"/>
                <a:pathLst>
                  <a:path w="1873250" h="1873250">
                    <a:moveTo>
                      <a:pt x="936327" y="0"/>
                    </a:moveTo>
                    <a:lnTo>
                      <a:pt x="984510" y="1218"/>
                    </a:lnTo>
                    <a:lnTo>
                      <a:pt x="1032061" y="4834"/>
                    </a:lnTo>
                    <a:lnTo>
                      <a:pt x="1078920" y="10788"/>
                    </a:lnTo>
                    <a:lnTo>
                      <a:pt x="1125029" y="19023"/>
                    </a:lnTo>
                    <a:lnTo>
                      <a:pt x="1170329" y="29478"/>
                    </a:lnTo>
                    <a:lnTo>
                      <a:pt x="1214761" y="42095"/>
                    </a:lnTo>
                    <a:lnTo>
                      <a:pt x="1258267" y="56816"/>
                    </a:lnTo>
                    <a:lnTo>
                      <a:pt x="1300787" y="73582"/>
                    </a:lnTo>
                    <a:lnTo>
                      <a:pt x="1342263" y="92333"/>
                    </a:lnTo>
                    <a:lnTo>
                      <a:pt x="1382635" y="113010"/>
                    </a:lnTo>
                    <a:lnTo>
                      <a:pt x="1421846" y="135556"/>
                    </a:lnTo>
                    <a:lnTo>
                      <a:pt x="1459836" y="159911"/>
                    </a:lnTo>
                    <a:lnTo>
                      <a:pt x="1496546" y="186017"/>
                    </a:lnTo>
                    <a:lnTo>
                      <a:pt x="1531918" y="213813"/>
                    </a:lnTo>
                    <a:lnTo>
                      <a:pt x="1565892" y="243243"/>
                    </a:lnTo>
                    <a:lnTo>
                      <a:pt x="1598410" y="274246"/>
                    </a:lnTo>
                    <a:lnTo>
                      <a:pt x="1629414" y="306764"/>
                    </a:lnTo>
                    <a:lnTo>
                      <a:pt x="1658843" y="340739"/>
                    </a:lnTo>
                    <a:lnTo>
                      <a:pt x="1686640" y="376110"/>
                    </a:lnTo>
                    <a:lnTo>
                      <a:pt x="1712745" y="412821"/>
                    </a:lnTo>
                    <a:lnTo>
                      <a:pt x="1737100" y="450810"/>
                    </a:lnTo>
                    <a:lnTo>
                      <a:pt x="1759646" y="490021"/>
                    </a:lnTo>
                    <a:lnTo>
                      <a:pt x="1780324" y="530394"/>
                    </a:lnTo>
                    <a:lnTo>
                      <a:pt x="1799075" y="571869"/>
                    </a:lnTo>
                    <a:lnTo>
                      <a:pt x="1815840" y="614390"/>
                    </a:lnTo>
                    <a:lnTo>
                      <a:pt x="1830561" y="657895"/>
                    </a:lnTo>
                    <a:lnTo>
                      <a:pt x="1843178" y="702327"/>
                    </a:lnTo>
                    <a:lnTo>
                      <a:pt x="1853634" y="747627"/>
                    </a:lnTo>
                    <a:lnTo>
                      <a:pt x="1861868" y="793736"/>
                    </a:lnTo>
                    <a:lnTo>
                      <a:pt x="1867823" y="840596"/>
                    </a:lnTo>
                    <a:lnTo>
                      <a:pt x="1871438" y="888146"/>
                    </a:lnTo>
                    <a:lnTo>
                      <a:pt x="1872657" y="936329"/>
                    </a:lnTo>
                    <a:lnTo>
                      <a:pt x="1871438" y="984513"/>
                    </a:lnTo>
                    <a:lnTo>
                      <a:pt x="1867823" y="1032065"/>
                    </a:lnTo>
                    <a:lnTo>
                      <a:pt x="1861868" y="1078925"/>
                    </a:lnTo>
                    <a:lnTo>
                      <a:pt x="1853634" y="1125035"/>
                    </a:lnTo>
                    <a:lnTo>
                      <a:pt x="1843178" y="1170336"/>
                    </a:lnTo>
                    <a:lnTo>
                      <a:pt x="1830561" y="1214769"/>
                    </a:lnTo>
                    <a:lnTo>
                      <a:pt x="1815840" y="1258276"/>
                    </a:lnTo>
                    <a:lnTo>
                      <a:pt x="1799075" y="1300797"/>
                    </a:lnTo>
                    <a:lnTo>
                      <a:pt x="1780324" y="1342273"/>
                    </a:lnTo>
                    <a:lnTo>
                      <a:pt x="1759646" y="1382646"/>
                    </a:lnTo>
                    <a:lnTo>
                      <a:pt x="1737100" y="1421858"/>
                    </a:lnTo>
                    <a:lnTo>
                      <a:pt x="1712745" y="1459848"/>
                    </a:lnTo>
                    <a:lnTo>
                      <a:pt x="1686640" y="1496559"/>
                    </a:lnTo>
                    <a:lnTo>
                      <a:pt x="1658843" y="1531931"/>
                    </a:lnTo>
                    <a:lnTo>
                      <a:pt x="1629414" y="1565906"/>
                    </a:lnTo>
                    <a:lnTo>
                      <a:pt x="1598410" y="1598424"/>
                    </a:lnTo>
                    <a:lnTo>
                      <a:pt x="1565892" y="1629428"/>
                    </a:lnTo>
                    <a:lnTo>
                      <a:pt x="1531918" y="1658858"/>
                    </a:lnTo>
                    <a:lnTo>
                      <a:pt x="1496546" y="1686655"/>
                    </a:lnTo>
                    <a:lnTo>
                      <a:pt x="1459836" y="1712760"/>
                    </a:lnTo>
                    <a:lnTo>
                      <a:pt x="1421846" y="1737115"/>
                    </a:lnTo>
                    <a:lnTo>
                      <a:pt x="1382635" y="1759661"/>
                    </a:lnTo>
                    <a:lnTo>
                      <a:pt x="1342263" y="1780339"/>
                    </a:lnTo>
                    <a:lnTo>
                      <a:pt x="1300787" y="1799090"/>
                    </a:lnTo>
                    <a:lnTo>
                      <a:pt x="1258267" y="1815856"/>
                    </a:lnTo>
                    <a:lnTo>
                      <a:pt x="1214761" y="1830577"/>
                    </a:lnTo>
                    <a:lnTo>
                      <a:pt x="1170329" y="1843194"/>
                    </a:lnTo>
                    <a:lnTo>
                      <a:pt x="1125029" y="1853650"/>
                    </a:lnTo>
                    <a:lnTo>
                      <a:pt x="1078920" y="1861884"/>
                    </a:lnTo>
                    <a:lnTo>
                      <a:pt x="1032061" y="1867839"/>
                    </a:lnTo>
                    <a:lnTo>
                      <a:pt x="984510" y="1871454"/>
                    </a:lnTo>
                    <a:lnTo>
                      <a:pt x="936327" y="1872673"/>
                    </a:lnTo>
                    <a:lnTo>
                      <a:pt x="888144" y="1871454"/>
                    </a:lnTo>
                    <a:lnTo>
                      <a:pt x="840594" y="1867839"/>
                    </a:lnTo>
                    <a:lnTo>
                      <a:pt x="793734" y="1861884"/>
                    </a:lnTo>
                    <a:lnTo>
                      <a:pt x="747625" y="1853650"/>
                    </a:lnTo>
                    <a:lnTo>
                      <a:pt x="702325" y="1843194"/>
                    </a:lnTo>
                    <a:lnTo>
                      <a:pt x="657893" y="1830577"/>
                    </a:lnTo>
                    <a:lnTo>
                      <a:pt x="614387" y="1815856"/>
                    </a:lnTo>
                    <a:lnTo>
                      <a:pt x="571867" y="1799090"/>
                    </a:lnTo>
                    <a:lnTo>
                      <a:pt x="530391" y="1780339"/>
                    </a:lnTo>
                    <a:lnTo>
                      <a:pt x="490019" y="1759661"/>
                    </a:lnTo>
                    <a:lnTo>
                      <a:pt x="450808" y="1737115"/>
                    </a:lnTo>
                    <a:lnTo>
                      <a:pt x="412818" y="1712760"/>
                    </a:lnTo>
                    <a:lnTo>
                      <a:pt x="376108" y="1686655"/>
                    </a:lnTo>
                    <a:lnTo>
                      <a:pt x="340737" y="1658858"/>
                    </a:lnTo>
                    <a:lnTo>
                      <a:pt x="306762" y="1629428"/>
                    </a:lnTo>
                    <a:lnTo>
                      <a:pt x="274244" y="1598424"/>
                    </a:lnTo>
                    <a:lnTo>
                      <a:pt x="243241" y="1565906"/>
                    </a:lnTo>
                    <a:lnTo>
                      <a:pt x="213812" y="1531931"/>
                    </a:lnTo>
                    <a:lnTo>
                      <a:pt x="186015" y="1496559"/>
                    </a:lnTo>
                    <a:lnTo>
                      <a:pt x="159910" y="1459848"/>
                    </a:lnTo>
                    <a:lnTo>
                      <a:pt x="135555" y="1421858"/>
                    </a:lnTo>
                    <a:lnTo>
                      <a:pt x="113010" y="1382646"/>
                    </a:lnTo>
                    <a:lnTo>
                      <a:pt x="92332" y="1342273"/>
                    </a:lnTo>
                    <a:lnTo>
                      <a:pt x="73581" y="1300797"/>
                    </a:lnTo>
                    <a:lnTo>
                      <a:pt x="56816" y="1258276"/>
                    </a:lnTo>
                    <a:lnTo>
                      <a:pt x="42095" y="1214769"/>
                    </a:lnTo>
                    <a:lnTo>
                      <a:pt x="29478" y="1170336"/>
                    </a:lnTo>
                    <a:lnTo>
                      <a:pt x="19022" y="1125035"/>
                    </a:lnTo>
                    <a:lnTo>
                      <a:pt x="10788" y="1078925"/>
                    </a:lnTo>
                    <a:lnTo>
                      <a:pt x="4834" y="1032065"/>
                    </a:lnTo>
                    <a:lnTo>
                      <a:pt x="1218" y="984513"/>
                    </a:lnTo>
                    <a:lnTo>
                      <a:pt x="0" y="936329"/>
                    </a:lnTo>
                    <a:lnTo>
                      <a:pt x="1218" y="888146"/>
                    </a:lnTo>
                    <a:lnTo>
                      <a:pt x="4834" y="840596"/>
                    </a:lnTo>
                    <a:lnTo>
                      <a:pt x="10788" y="793736"/>
                    </a:lnTo>
                    <a:lnTo>
                      <a:pt x="19022" y="747627"/>
                    </a:lnTo>
                    <a:lnTo>
                      <a:pt x="29478" y="702327"/>
                    </a:lnTo>
                    <a:lnTo>
                      <a:pt x="42095" y="657895"/>
                    </a:lnTo>
                    <a:lnTo>
                      <a:pt x="56816" y="614390"/>
                    </a:lnTo>
                    <a:lnTo>
                      <a:pt x="73581" y="571869"/>
                    </a:lnTo>
                    <a:lnTo>
                      <a:pt x="92332" y="530394"/>
                    </a:lnTo>
                    <a:lnTo>
                      <a:pt x="113010" y="490021"/>
                    </a:lnTo>
                    <a:lnTo>
                      <a:pt x="135555" y="450810"/>
                    </a:lnTo>
                    <a:lnTo>
                      <a:pt x="159910" y="412821"/>
                    </a:lnTo>
                    <a:lnTo>
                      <a:pt x="186015" y="376110"/>
                    </a:lnTo>
                    <a:lnTo>
                      <a:pt x="213812" y="340739"/>
                    </a:lnTo>
                    <a:lnTo>
                      <a:pt x="243241" y="306764"/>
                    </a:lnTo>
                    <a:lnTo>
                      <a:pt x="274244" y="274246"/>
                    </a:lnTo>
                    <a:lnTo>
                      <a:pt x="306762" y="243243"/>
                    </a:lnTo>
                    <a:lnTo>
                      <a:pt x="340737" y="213813"/>
                    </a:lnTo>
                    <a:lnTo>
                      <a:pt x="376108" y="186017"/>
                    </a:lnTo>
                    <a:lnTo>
                      <a:pt x="412818" y="159911"/>
                    </a:lnTo>
                    <a:lnTo>
                      <a:pt x="450808" y="135556"/>
                    </a:lnTo>
                    <a:lnTo>
                      <a:pt x="490019" y="113010"/>
                    </a:lnTo>
                    <a:lnTo>
                      <a:pt x="530391" y="92333"/>
                    </a:lnTo>
                    <a:lnTo>
                      <a:pt x="571867" y="73582"/>
                    </a:lnTo>
                    <a:lnTo>
                      <a:pt x="614387" y="56816"/>
                    </a:lnTo>
                    <a:lnTo>
                      <a:pt x="657893" y="42095"/>
                    </a:lnTo>
                    <a:lnTo>
                      <a:pt x="702325" y="29478"/>
                    </a:lnTo>
                    <a:lnTo>
                      <a:pt x="747625" y="19023"/>
                    </a:lnTo>
                    <a:lnTo>
                      <a:pt x="793734" y="10788"/>
                    </a:lnTo>
                    <a:lnTo>
                      <a:pt x="840594" y="4834"/>
                    </a:lnTo>
                    <a:lnTo>
                      <a:pt x="888144" y="1218"/>
                    </a:lnTo>
                    <a:lnTo>
                      <a:pt x="936327" y="0"/>
                    </a:lnTo>
                    <a:close/>
                  </a:path>
                </a:pathLst>
              </a:custGeom>
              <a:noFill/>
              <a:ln w="169426">
                <a:solidFill>
                  <a:srgbClr val="5B79AA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654190" y="3060854"/>
                <a:ext cx="953238" cy="5793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1750" fontAlgn="auto">
                  <a:lnSpc>
                    <a:spcPts val="2555"/>
                  </a:lnSpc>
                  <a:spcBef>
                    <a:spcPts val="85"/>
                  </a:spcBef>
                  <a:spcAft>
                    <a:spcPts val="0"/>
                  </a:spcAft>
                  <a:defRPr/>
                </a:pPr>
                <a:r>
                  <a:rPr lang="ru-RU" sz="1600" b="1" spc="-25" dirty="0">
                    <a:solidFill>
                      <a:srgbClr val="5B79AA"/>
                    </a:solidFill>
                    <a:latin typeface="Arial"/>
                    <a:cs typeface="Arial"/>
                  </a:rPr>
                  <a:t> 100%</a:t>
                </a:r>
                <a:endParaRPr lang="ru-RU" sz="1600" dirty="0">
                  <a:latin typeface="Arial"/>
                  <a:cs typeface="Arial"/>
                </a:endParaRPr>
              </a:p>
            </p:txBody>
          </p:sp>
        </p:grpSp>
        <p:pic>
          <p:nvPicPr>
            <p:cNvPr id="13328" name="Picture 12" descr="C:\Users\ленова\Desktop\мк-до2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3007" y="4837684"/>
              <a:ext cx="1653172" cy="950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9" name="Picture 5" descr="C:\Users\Shahmuratova_lv\Desktop\1\декларация 2017\sm_full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3988" y="254000"/>
            <a:ext cx="2011362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object 7"/>
          <p:cNvSpPr>
            <a:spLocks noChangeArrowheads="1"/>
          </p:cNvSpPr>
          <p:nvPr/>
        </p:nvSpPr>
        <p:spPr bwMode="auto">
          <a:xfrm>
            <a:off x="6805613" y="2112963"/>
            <a:ext cx="3887787" cy="617537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1" name="object 9"/>
          <p:cNvSpPr>
            <a:spLocks noChangeArrowheads="1"/>
          </p:cNvSpPr>
          <p:nvPr/>
        </p:nvSpPr>
        <p:spPr bwMode="auto">
          <a:xfrm>
            <a:off x="6788150" y="2198688"/>
            <a:ext cx="3916363" cy="46037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22" name="object 9"/>
          <p:cNvSpPr>
            <a:spLocks noChangeArrowheads="1"/>
          </p:cNvSpPr>
          <p:nvPr/>
        </p:nvSpPr>
        <p:spPr bwMode="auto">
          <a:xfrm>
            <a:off x="6786563" y="2543175"/>
            <a:ext cx="3905250" cy="5080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438" y="2287588"/>
            <a:ext cx="3768725" cy="206375"/>
          </a:xfrm>
          <a:prstGeom prst="rect">
            <a:avLst/>
          </a:prstGeom>
        </p:spPr>
        <p:txBody>
          <a:bodyPr lIns="0" tIns="33020" rIns="0" bIns="0">
            <a:spAutoFit/>
          </a:bodyPr>
          <a:lstStyle/>
          <a:p>
            <a:pPr marL="12700" algn="ctr">
              <a:lnSpc>
                <a:spcPts val="1300"/>
              </a:lnSpc>
              <a:spcBef>
                <a:spcPts val="263"/>
              </a:spcBef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Отдел общего образования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bject 5"/>
          <p:cNvSpPr>
            <a:spLocks noChangeArrowheads="1"/>
          </p:cNvSpPr>
          <p:nvPr/>
        </p:nvSpPr>
        <p:spPr bwMode="auto">
          <a:xfrm>
            <a:off x="6854825" y="0"/>
            <a:ext cx="3836988" cy="2768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2" name="object 7"/>
          <p:cNvSpPr>
            <a:spLocks noChangeArrowheads="1"/>
          </p:cNvSpPr>
          <p:nvPr/>
        </p:nvSpPr>
        <p:spPr bwMode="auto">
          <a:xfrm>
            <a:off x="6854825" y="1843088"/>
            <a:ext cx="3860800" cy="6159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object 7"/>
          <p:cNvSpPr>
            <a:spLocks noChangeArrowheads="1"/>
          </p:cNvSpPr>
          <p:nvPr/>
        </p:nvSpPr>
        <p:spPr bwMode="auto">
          <a:xfrm>
            <a:off x="6854825" y="1843088"/>
            <a:ext cx="3846513" cy="6159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object 7"/>
          <p:cNvSpPr>
            <a:spLocks noChangeArrowheads="1"/>
          </p:cNvSpPr>
          <p:nvPr/>
        </p:nvSpPr>
        <p:spPr bwMode="auto">
          <a:xfrm>
            <a:off x="6854825" y="1836738"/>
            <a:ext cx="3851275" cy="6175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object 7"/>
          <p:cNvSpPr>
            <a:spLocks noChangeArrowheads="1"/>
          </p:cNvSpPr>
          <p:nvPr/>
        </p:nvSpPr>
        <p:spPr bwMode="auto">
          <a:xfrm>
            <a:off x="6854825" y="1827213"/>
            <a:ext cx="3836988" cy="6159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object 4"/>
          <p:cNvSpPr>
            <a:spLocks/>
          </p:cNvSpPr>
          <p:nvPr/>
        </p:nvSpPr>
        <p:spPr bwMode="auto">
          <a:xfrm>
            <a:off x="9823450" y="7161213"/>
            <a:ext cx="122238" cy="111125"/>
          </a:xfrm>
          <a:custGeom>
            <a:avLst/>
            <a:gdLst/>
            <a:ahLst/>
            <a:cxnLst>
              <a:cxn ang="0">
                <a:pos x="118135" y="0"/>
              </a:cxn>
              <a:cxn ang="0">
                <a:pos x="0" y="55385"/>
              </a:cxn>
              <a:cxn ang="0">
                <a:pos x="118135" y="110768"/>
              </a:cxn>
              <a:cxn ang="0">
                <a:pos x="118135" y="0"/>
              </a:cxn>
            </a:cxnLst>
            <a:rect l="0" t="0" r="r" b="b"/>
            <a:pathLst>
              <a:path w="118745" h="111125">
                <a:moveTo>
                  <a:pt x="118135" y="0"/>
                </a:moveTo>
                <a:lnTo>
                  <a:pt x="0" y="55385"/>
                </a:lnTo>
                <a:lnTo>
                  <a:pt x="118135" y="110768"/>
                </a:lnTo>
                <a:lnTo>
                  <a:pt x="11813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67" name="object 8"/>
          <p:cNvSpPr>
            <a:spLocks noGrp="1"/>
          </p:cNvSpPr>
          <p:nvPr>
            <p:ph type="title"/>
          </p:nvPr>
        </p:nvSpPr>
        <p:spPr>
          <a:xfrm>
            <a:off x="6838950" y="311150"/>
            <a:ext cx="3852863" cy="1017588"/>
          </a:xfrm>
        </p:spPr>
        <p:txBody>
          <a:bodyPr tIns="93345"/>
          <a:lstStyle/>
          <a:p>
            <a:pPr marL="12700" eaLnBrk="1" hangingPunct="1">
              <a:lnSpc>
                <a:spcPts val="3575"/>
              </a:lnSpc>
              <a:spcBef>
                <a:spcPts val="738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ОБЩЕЕ  ОБРАЗОВАНИЕ</a:t>
            </a:r>
          </a:p>
        </p:txBody>
      </p:sp>
      <p:sp>
        <p:nvSpPr>
          <p:cNvPr id="23" name="object 23"/>
          <p:cNvSpPr>
            <a:spLocks noGrp="1"/>
          </p:cNvSpPr>
          <p:nvPr>
            <p:ph type="dt" sz="quarter" idx="11"/>
          </p:nvPr>
        </p:nvSpPr>
        <p:spPr>
          <a:xfrm>
            <a:off x="9977438" y="7089775"/>
            <a:ext cx="409575" cy="225425"/>
          </a:xfrm>
        </p:spPr>
        <p:txBody>
          <a:bodyPr tIns="10795" rtlCol="0"/>
          <a:lstStyle/>
          <a:p>
            <a:pPr marL="12700" fontAlgn="auto">
              <a:spcBef>
                <a:spcPts val="85"/>
              </a:spcBef>
              <a:spcAft>
                <a:spcPts val="0"/>
              </a:spcAft>
              <a:defRPr/>
            </a:pPr>
            <a:r>
              <a:rPr spc="-50" dirty="0">
                <a:latin typeface="Arial"/>
                <a:cs typeface="Arial"/>
              </a:rPr>
              <a:t>2017</a:t>
            </a:r>
          </a:p>
        </p:txBody>
      </p:sp>
      <p:pic>
        <p:nvPicPr>
          <p:cNvPr id="15369" name="Picture 5" descr="Z:\ОБЩИЕ ДОКУМЕНТЫ\ЛАВРОВА\ФОТО, СК\!ФОТО 30.01\45 школа фото\DSC_29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4825" y="2439988"/>
            <a:ext cx="385127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2" descr="Z:\ОБЩИЕ ДОКУМЕНТЫ\ЛАВРОВА\ФОТО, СК\!ФОТО 30.01\45 школа фото\DSC_28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5000625"/>
            <a:ext cx="39020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bject 6"/>
          <p:cNvSpPr txBox="1"/>
          <p:nvPr/>
        </p:nvSpPr>
        <p:spPr>
          <a:xfrm>
            <a:off x="6858000" y="2032000"/>
            <a:ext cx="3703638" cy="206375"/>
          </a:xfrm>
          <a:prstGeom prst="rect">
            <a:avLst/>
          </a:prstGeom>
        </p:spPr>
        <p:txBody>
          <a:bodyPr lIns="0" tIns="33020" rIns="0" bIns="0">
            <a:spAutoFit/>
          </a:bodyPr>
          <a:lstStyle/>
          <a:p>
            <a:pPr marL="12700" algn="ctr">
              <a:lnSpc>
                <a:spcPts val="1300"/>
              </a:lnSpc>
              <a:spcBef>
                <a:spcPts val="263"/>
              </a:spcBef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Отдел общего образования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372" name="Группа 2054"/>
          <p:cNvGrpSpPr>
            <a:grpSpLocks/>
          </p:cNvGrpSpPr>
          <p:nvPr/>
        </p:nvGrpSpPr>
        <p:grpSpPr bwMode="auto">
          <a:xfrm>
            <a:off x="147638" y="2127250"/>
            <a:ext cx="6623050" cy="4492625"/>
            <a:chOff x="146997" y="2420829"/>
            <a:chExt cx="6623929" cy="4491522"/>
          </a:xfrm>
        </p:grpSpPr>
        <p:sp>
          <p:nvSpPr>
            <p:cNvPr id="28" name="TextBox 27"/>
            <p:cNvSpPr txBox="1"/>
            <p:nvPr/>
          </p:nvSpPr>
          <p:spPr>
            <a:xfrm>
              <a:off x="1482261" y="2617631"/>
              <a:ext cx="5288665" cy="4294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504000" indent="-285750" algn="just" fontAlgn="auto">
                <a:lnSpc>
                  <a:spcPct val="150000"/>
                </a:lnSpc>
                <a:spcBef>
                  <a:spcPts val="240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ru-RU" sz="1600" b="1" spc="-25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Уменьшение количества обучающихся в две смены</a:t>
              </a:r>
            </a:p>
            <a:p>
              <a:pPr marL="504000" indent="-285750" algn="just" fontAlgn="auto">
                <a:lnSpc>
                  <a:spcPct val="150000"/>
                </a:lnSpc>
                <a:spcBef>
                  <a:spcPts val="240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ru-RU" sz="1600" b="1" spc="-25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Выявление и поддержка талантливых и одаренных детей</a:t>
              </a:r>
            </a:p>
            <a:p>
              <a:pPr marL="504000" indent="-285750" algn="just" fontAlgn="auto">
                <a:lnSpc>
                  <a:spcPct val="150000"/>
                </a:lnSpc>
                <a:spcBef>
                  <a:spcPts val="240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ru-RU" sz="1600" b="1" spc="-25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Профессиональная поддержка педагогов</a:t>
              </a:r>
            </a:p>
            <a:p>
              <a:pPr marL="504000" indent="-285750" algn="just" fontAlgn="auto">
                <a:lnSpc>
                  <a:spcPct val="150000"/>
                </a:lnSpc>
                <a:spcBef>
                  <a:spcPts val="240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ru-RU" sz="1600" b="1" spc="-25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Повышение качества образования в школах с низкими результатами обучения и в школах, функционирующих в неблагоприятных социальных условиях</a:t>
              </a:r>
            </a:p>
          </p:txBody>
        </p:sp>
        <p:pic>
          <p:nvPicPr>
            <p:cNvPr id="15378" name="Picture 3" descr="C:\Users\Shahmuratova_lv\Desktop\1\декларация 2017\pelikan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6997" y="4551247"/>
              <a:ext cx="1528454" cy="1163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4" descr="C:\Users\Shahmuratova_lv\Desktop\1\декларация 2017\15d754ee636ae99ee3051dad45n8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8451" y="5869439"/>
              <a:ext cx="1371600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 descr="C:\Users\Shahmuratova_lv\Desktop\1\декларация 2017\school_318-23393.jp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456252" y="2420829"/>
              <a:ext cx="1026474" cy="1026474"/>
            </a:xfrm>
            <a:prstGeom prst="rect">
              <a:avLst/>
            </a:prstGeom>
            <a:noFill/>
            <a:extLst/>
          </p:spPr>
        </p:pic>
        <p:grpSp>
          <p:nvGrpSpPr>
            <p:cNvPr id="15381" name="Группа 2048"/>
            <p:cNvGrpSpPr>
              <a:grpSpLocks/>
            </p:cNvGrpSpPr>
            <p:nvPr/>
          </p:nvGrpSpPr>
          <p:grpSpPr bwMode="auto">
            <a:xfrm>
              <a:off x="315274" y="3366591"/>
              <a:ext cx="1167452" cy="1184656"/>
              <a:chOff x="317500" y="3260785"/>
              <a:chExt cx="1167452" cy="1184656"/>
            </a:xfrm>
          </p:grpSpPr>
          <p:pic>
            <p:nvPicPr>
              <p:cNvPr id="15382" name="Picture 2" descr="C:\Шахмуратова\ПИСЬМА\СПРАВКИ Информ. материалы\2016-2017\мероприятия\2016-2017\презентации\КОЛЛЕГИЯ\6.png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08627" y="3260785"/>
                <a:ext cx="1076325" cy="1157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8" name="Прямоугольник 2047"/>
              <p:cNvSpPr/>
              <p:nvPr/>
            </p:nvSpPr>
            <p:spPr>
              <a:xfrm>
                <a:off x="317520" y="4314782"/>
                <a:ext cx="381051" cy="1301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15373" name="object 10"/>
          <p:cNvSpPr txBox="1">
            <a:spLocks noChangeArrowheads="1"/>
          </p:cNvSpPr>
          <p:nvPr/>
        </p:nvSpPr>
        <p:spPr bwMode="auto">
          <a:xfrm>
            <a:off x="2011363" y="654050"/>
            <a:ext cx="46307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2860" rIns="0" bIns="0">
            <a:spAutoFit/>
          </a:bodyPr>
          <a:lstStyle/>
          <a:p>
            <a:pPr marL="12700" indent="123825" algn="ctr">
              <a:lnSpc>
                <a:spcPts val="1650"/>
              </a:lnSpc>
              <a:spcBef>
                <a:spcPts val="175"/>
              </a:spcBef>
            </a:pP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«Сегодняшние дети – это те завтрашние граждане, которые будут решать, </a:t>
            </a:r>
          </a:p>
          <a:p>
            <a:pPr marL="12700" indent="123825" algn="ctr">
              <a:lnSpc>
                <a:spcPts val="1650"/>
              </a:lnSpc>
              <a:spcBef>
                <a:spcPts val="175"/>
              </a:spcBef>
            </a:pP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куда идти стране» </a:t>
            </a:r>
          </a:p>
          <a:p>
            <a:pPr marL="12700" indent="123825" algn="r">
              <a:lnSpc>
                <a:spcPts val="1650"/>
              </a:lnSpc>
              <a:spcBef>
                <a:spcPts val="175"/>
              </a:spcBef>
            </a:pP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О.Ю.Васильева</a:t>
            </a:r>
          </a:p>
        </p:txBody>
      </p:sp>
      <p:pic>
        <p:nvPicPr>
          <p:cNvPr id="15374" name="Picture 7" descr="C:\Users\Shahmuratova_lv\Desktop\1\декларация 2017\portfeli-shkolnyie-prinadlezhnosti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5925" y="296863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5" name="object 9"/>
          <p:cNvSpPr>
            <a:spLocks noChangeArrowheads="1"/>
          </p:cNvSpPr>
          <p:nvPr/>
        </p:nvSpPr>
        <p:spPr bwMode="auto">
          <a:xfrm>
            <a:off x="6854825" y="1914525"/>
            <a:ext cx="3836988" cy="4603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6" name="object 9"/>
          <p:cNvSpPr>
            <a:spLocks noChangeArrowheads="1"/>
          </p:cNvSpPr>
          <p:nvPr/>
        </p:nvSpPr>
        <p:spPr bwMode="auto">
          <a:xfrm>
            <a:off x="6838950" y="2312988"/>
            <a:ext cx="3867150" cy="46037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bject 3"/>
          <p:cNvSpPr>
            <a:spLocks noChangeArrowheads="1"/>
          </p:cNvSpPr>
          <p:nvPr/>
        </p:nvSpPr>
        <p:spPr bwMode="auto">
          <a:xfrm>
            <a:off x="7127875" y="6696075"/>
            <a:ext cx="911225" cy="863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0" name="object 4"/>
          <p:cNvSpPr>
            <a:spLocks/>
          </p:cNvSpPr>
          <p:nvPr/>
        </p:nvSpPr>
        <p:spPr bwMode="auto">
          <a:xfrm>
            <a:off x="9826625" y="7161213"/>
            <a:ext cx="119063" cy="111125"/>
          </a:xfrm>
          <a:custGeom>
            <a:avLst/>
            <a:gdLst/>
            <a:ahLst/>
            <a:cxnLst>
              <a:cxn ang="0">
                <a:pos x="118135" y="0"/>
              </a:cxn>
              <a:cxn ang="0">
                <a:pos x="0" y="55385"/>
              </a:cxn>
              <a:cxn ang="0">
                <a:pos x="118135" y="110768"/>
              </a:cxn>
              <a:cxn ang="0">
                <a:pos x="118135" y="0"/>
              </a:cxn>
            </a:cxnLst>
            <a:rect l="0" t="0" r="r" b="b"/>
            <a:pathLst>
              <a:path w="118745" h="111125">
                <a:moveTo>
                  <a:pt x="118135" y="0"/>
                </a:moveTo>
                <a:lnTo>
                  <a:pt x="0" y="55385"/>
                </a:lnTo>
                <a:lnTo>
                  <a:pt x="118135" y="110768"/>
                </a:lnTo>
                <a:lnTo>
                  <a:pt x="11813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1" name="object 5"/>
          <p:cNvSpPr>
            <a:spLocks noChangeArrowheads="1"/>
          </p:cNvSpPr>
          <p:nvPr/>
        </p:nvSpPr>
        <p:spPr bwMode="auto">
          <a:xfrm>
            <a:off x="7127875" y="0"/>
            <a:ext cx="3563938" cy="2768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27875" y="346075"/>
            <a:ext cx="3563938" cy="2408238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algn="ctr">
              <a:lnSpc>
                <a:spcPts val="2975"/>
              </a:lnSpc>
              <a:spcBef>
                <a:spcPts val="88"/>
              </a:spcBef>
            </a:pPr>
            <a:r>
              <a:rPr lang="ru-RU" sz="2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ДОПОЛНИТЕЛЬНОЕ</a:t>
            </a:r>
            <a:endParaRPr lang="ru-RU" sz="270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ts val="3575"/>
              </a:lnSpc>
              <a:spcBef>
                <a:spcPts val="375"/>
              </a:spcBef>
            </a:pPr>
            <a:r>
              <a:rPr lang="ru-RU" sz="35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ОБРАЗОВАНИЕ  ДЕТЕЙ</a:t>
            </a:r>
            <a:endParaRPr lang="ru-RU" sz="350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7000"/>
              </a:lnSpc>
              <a:spcBef>
                <a:spcPts val="300"/>
              </a:spcBef>
            </a:pPr>
            <a:r>
              <a:rPr lang="ru-RU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СОЗДАНИЕ УСЛОВИЙ </a:t>
            </a:r>
          </a:p>
          <a:p>
            <a:pPr marL="12700" algn="ctr">
              <a:lnSpc>
                <a:spcPct val="107000"/>
              </a:lnSpc>
              <a:spcBef>
                <a:spcPts val="300"/>
              </a:spcBef>
            </a:pPr>
            <a:r>
              <a:rPr lang="ru-RU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ДЛЯ РАЗВИТИЯ  </a:t>
            </a:r>
          </a:p>
          <a:p>
            <a:pPr marL="12700" algn="ctr">
              <a:lnSpc>
                <a:spcPct val="107000"/>
              </a:lnSpc>
              <a:spcBef>
                <a:spcPts val="300"/>
              </a:spcBef>
            </a:pPr>
            <a:r>
              <a:rPr lang="ru-RU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САМООПРЕДЕЛЕНИЯ  ДЕТЕЙ И  ПОДРОСТКОВ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object 7"/>
          <p:cNvSpPr>
            <a:spLocks noChangeArrowheads="1"/>
          </p:cNvSpPr>
          <p:nvPr/>
        </p:nvSpPr>
        <p:spPr bwMode="auto">
          <a:xfrm>
            <a:off x="7127875" y="2782888"/>
            <a:ext cx="3565525" cy="5111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 воспитательной работы </a:t>
            </a:r>
          </a:p>
          <a:p>
            <a:pPr algn="ctr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дополнительного образования детей</a:t>
            </a:r>
          </a:p>
        </p:txBody>
      </p:sp>
      <p:sp>
        <p:nvSpPr>
          <p:cNvPr id="17414" name="object 9"/>
          <p:cNvSpPr>
            <a:spLocks noChangeArrowheads="1"/>
          </p:cNvSpPr>
          <p:nvPr/>
        </p:nvSpPr>
        <p:spPr bwMode="auto">
          <a:xfrm>
            <a:off x="7127875" y="2790825"/>
            <a:ext cx="3563938" cy="222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5" name="object 10"/>
          <p:cNvSpPr>
            <a:spLocks noChangeArrowheads="1"/>
          </p:cNvSpPr>
          <p:nvPr/>
        </p:nvSpPr>
        <p:spPr bwMode="auto">
          <a:xfrm>
            <a:off x="7127875" y="3302000"/>
            <a:ext cx="3563938" cy="222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6" name="object 13"/>
          <p:cNvSpPr>
            <a:spLocks noChangeArrowheads="1"/>
          </p:cNvSpPr>
          <p:nvPr/>
        </p:nvSpPr>
        <p:spPr bwMode="auto">
          <a:xfrm>
            <a:off x="3397250" y="2033588"/>
            <a:ext cx="142875" cy="14446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11563" y="1949450"/>
            <a:ext cx="2881312" cy="14747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lnSpc>
                <a:spcPct val="107000"/>
              </a:lnSpc>
              <a:spcBef>
                <a:spcPts val="100"/>
              </a:spcBef>
            </a:pPr>
            <a:r>
              <a:rPr lang="ru-RU" sz="1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Доступное дополнительное  образование для детей 5–18 лет</a:t>
            </a:r>
          </a:p>
          <a:p>
            <a:pPr marL="12700">
              <a:lnSpc>
                <a:spcPct val="107000"/>
              </a:lnSpc>
              <a:spcBef>
                <a:spcPts val="675"/>
              </a:spcBef>
            </a:pPr>
            <a:r>
              <a:rPr lang="ru-RU" sz="1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Участие в дополнительных  общеобразовательных программах  технической и естественнонаучной  направленности</a:t>
            </a:r>
          </a:p>
        </p:txBody>
      </p:sp>
      <p:sp>
        <p:nvSpPr>
          <p:cNvPr id="17418" name="object 15"/>
          <p:cNvSpPr>
            <a:spLocks noChangeArrowheads="1"/>
          </p:cNvSpPr>
          <p:nvPr/>
        </p:nvSpPr>
        <p:spPr bwMode="auto">
          <a:xfrm>
            <a:off x="3397250" y="2557463"/>
            <a:ext cx="142875" cy="14446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9" name="object 16"/>
          <p:cNvSpPr>
            <a:spLocks noChangeArrowheads="1"/>
          </p:cNvSpPr>
          <p:nvPr/>
        </p:nvSpPr>
        <p:spPr bwMode="auto">
          <a:xfrm>
            <a:off x="974725" y="1631950"/>
            <a:ext cx="1506538" cy="150177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20" name="object 17"/>
          <p:cNvSpPr>
            <a:spLocks/>
          </p:cNvSpPr>
          <p:nvPr/>
        </p:nvSpPr>
        <p:spPr bwMode="auto">
          <a:xfrm>
            <a:off x="1728788" y="1714500"/>
            <a:ext cx="293687" cy="68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743" y="1929"/>
              </a:cxn>
              <a:cxn ang="0">
                <a:pos x="101050" y="7685"/>
              </a:cxn>
              <a:cxn ang="0">
                <a:pos x="150708" y="17218"/>
              </a:cxn>
              <a:cxn ang="0">
                <a:pos x="199502" y="30480"/>
              </a:cxn>
              <a:cxn ang="0">
                <a:pos x="247220" y="47422"/>
              </a:cxn>
              <a:cxn ang="0">
                <a:pos x="293648" y="67995"/>
              </a:cxn>
            </a:cxnLst>
            <a:rect l="0" t="0" r="r" b="b"/>
            <a:pathLst>
              <a:path w="294005" h="68580">
                <a:moveTo>
                  <a:pt x="0" y="0"/>
                </a:moveTo>
                <a:lnTo>
                  <a:pt x="50743" y="1929"/>
                </a:lnTo>
                <a:lnTo>
                  <a:pt x="101050" y="7685"/>
                </a:lnTo>
                <a:lnTo>
                  <a:pt x="150708" y="17218"/>
                </a:lnTo>
                <a:lnTo>
                  <a:pt x="199502" y="30480"/>
                </a:lnTo>
                <a:lnTo>
                  <a:pt x="247220" y="47422"/>
                </a:lnTo>
                <a:lnTo>
                  <a:pt x="293648" y="67995"/>
                </a:lnTo>
              </a:path>
            </a:pathLst>
          </a:custGeom>
          <a:noFill/>
          <a:ln w="170773">
            <a:solidFill>
              <a:srgbClr val="E8C89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21" name="object 19"/>
          <p:cNvSpPr>
            <a:spLocks noChangeArrowheads="1"/>
          </p:cNvSpPr>
          <p:nvPr/>
        </p:nvSpPr>
        <p:spPr bwMode="auto">
          <a:xfrm>
            <a:off x="727075" y="1354138"/>
            <a:ext cx="2058988" cy="2058987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7422" name="object 20"/>
          <p:cNvSpPr>
            <a:spLocks/>
          </p:cNvSpPr>
          <p:nvPr/>
        </p:nvSpPr>
        <p:spPr bwMode="auto">
          <a:xfrm>
            <a:off x="852488" y="1439863"/>
            <a:ext cx="1849437" cy="1887537"/>
          </a:xfrm>
          <a:custGeom>
            <a:avLst/>
            <a:gdLst/>
            <a:ahLst/>
            <a:cxnLst>
              <a:cxn ang="0">
                <a:pos x="953520" y="1228"/>
              </a:cxn>
              <a:cxn ang="0">
                <a:pos x="1048681" y="10874"/>
              </a:cxn>
              <a:cxn ang="0">
                <a:pos x="1140817" y="29711"/>
              </a:cxn>
              <a:cxn ang="0">
                <a:pos x="1229454" y="57267"/>
              </a:cxn>
              <a:cxn ang="0">
                <a:pos x="1314118" y="93064"/>
              </a:cxn>
              <a:cxn ang="0">
                <a:pos x="1394334" y="136631"/>
              </a:cxn>
              <a:cxn ang="0">
                <a:pos x="1469628" y="187492"/>
              </a:cxn>
              <a:cxn ang="0">
                <a:pos x="1539526" y="245172"/>
              </a:cxn>
              <a:cxn ang="0">
                <a:pos x="1603552" y="309198"/>
              </a:cxn>
              <a:cxn ang="0">
                <a:pos x="1661234" y="379095"/>
              </a:cxn>
              <a:cxn ang="0">
                <a:pos x="1712095" y="454389"/>
              </a:cxn>
              <a:cxn ang="0">
                <a:pos x="1755662" y="534605"/>
              </a:cxn>
              <a:cxn ang="0">
                <a:pos x="1791461" y="619270"/>
              </a:cxn>
              <a:cxn ang="0">
                <a:pos x="1819017" y="707908"/>
              </a:cxn>
              <a:cxn ang="0">
                <a:pos x="1837855" y="800045"/>
              </a:cxn>
              <a:cxn ang="0">
                <a:pos x="1847502" y="895208"/>
              </a:cxn>
              <a:cxn ang="0">
                <a:pos x="1847502" y="992341"/>
              </a:cxn>
              <a:cxn ang="0">
                <a:pos x="1837855" y="1087501"/>
              </a:cxn>
              <a:cxn ang="0">
                <a:pos x="1819017" y="1179637"/>
              </a:cxn>
              <a:cxn ang="0">
                <a:pos x="1791461" y="1268275"/>
              </a:cxn>
              <a:cxn ang="0">
                <a:pos x="1755662" y="1352938"/>
              </a:cxn>
              <a:cxn ang="0">
                <a:pos x="1712095" y="1433155"/>
              </a:cxn>
              <a:cxn ang="0">
                <a:pos x="1661234" y="1508449"/>
              </a:cxn>
              <a:cxn ang="0">
                <a:pos x="1603552" y="1578346"/>
              </a:cxn>
              <a:cxn ang="0">
                <a:pos x="1539526" y="1642373"/>
              </a:cxn>
              <a:cxn ang="0">
                <a:pos x="1469628" y="1700054"/>
              </a:cxn>
              <a:cxn ang="0">
                <a:pos x="1394334" y="1750916"/>
              </a:cxn>
              <a:cxn ang="0">
                <a:pos x="1314118" y="1794483"/>
              </a:cxn>
              <a:cxn ang="0">
                <a:pos x="1229454" y="1830282"/>
              </a:cxn>
              <a:cxn ang="0">
                <a:pos x="1140817" y="1857838"/>
              </a:cxn>
              <a:cxn ang="0">
                <a:pos x="1048681" y="1876676"/>
              </a:cxn>
              <a:cxn ang="0">
                <a:pos x="953520" y="1886322"/>
              </a:cxn>
              <a:cxn ang="0">
                <a:pos x="856950" y="1886338"/>
              </a:cxn>
              <a:cxn ang="0">
                <a:pos x="762541" y="1876795"/>
              </a:cxn>
              <a:cxn ang="0">
                <a:pos x="670718" y="1858098"/>
              </a:cxn>
              <a:cxn ang="0">
                <a:pos x="582028" y="1830656"/>
              </a:cxn>
              <a:cxn ang="0">
                <a:pos x="497016" y="1794876"/>
              </a:cxn>
              <a:cxn ang="0">
                <a:pos x="416227" y="1751165"/>
              </a:cxn>
              <a:cxn ang="0">
                <a:pos x="340207" y="1699931"/>
              </a:cxn>
              <a:cxn ang="0">
                <a:pos x="269502" y="1641582"/>
              </a:cxn>
              <a:cxn ang="0">
                <a:pos x="204657" y="1576524"/>
              </a:cxn>
              <a:cxn ang="0">
                <a:pos x="146217" y="1505165"/>
              </a:cxn>
              <a:cxn ang="0">
                <a:pos x="94729" y="1427914"/>
              </a:cxn>
              <a:cxn ang="0">
                <a:pos x="50737" y="1345176"/>
              </a:cxn>
              <a:cxn ang="0">
                <a:pos x="14788" y="1257360"/>
              </a:cxn>
            </a:cxnLst>
            <a:rect l="0" t="0" r="r" b="b"/>
            <a:pathLst>
              <a:path w="1849120" h="1887854">
                <a:moveTo>
                  <a:pt x="904954" y="0"/>
                </a:moveTo>
                <a:lnTo>
                  <a:pt x="953520" y="1228"/>
                </a:lnTo>
                <a:lnTo>
                  <a:pt x="1001449" y="4872"/>
                </a:lnTo>
                <a:lnTo>
                  <a:pt x="1048681" y="10874"/>
                </a:lnTo>
                <a:lnTo>
                  <a:pt x="1095157" y="19173"/>
                </a:lnTo>
                <a:lnTo>
                  <a:pt x="1140817" y="29711"/>
                </a:lnTo>
                <a:lnTo>
                  <a:pt x="1185602" y="42429"/>
                </a:lnTo>
                <a:lnTo>
                  <a:pt x="1229454" y="57267"/>
                </a:lnTo>
                <a:lnTo>
                  <a:pt x="1272312" y="74165"/>
                </a:lnTo>
                <a:lnTo>
                  <a:pt x="1314118" y="93064"/>
                </a:lnTo>
                <a:lnTo>
                  <a:pt x="1354811" y="113906"/>
                </a:lnTo>
                <a:lnTo>
                  <a:pt x="1394334" y="136631"/>
                </a:lnTo>
                <a:lnTo>
                  <a:pt x="1432626" y="161179"/>
                </a:lnTo>
                <a:lnTo>
                  <a:pt x="1469628" y="187492"/>
                </a:lnTo>
                <a:lnTo>
                  <a:pt x="1505281" y="215509"/>
                </a:lnTo>
                <a:lnTo>
                  <a:pt x="1539526" y="245172"/>
                </a:lnTo>
                <a:lnTo>
                  <a:pt x="1572302" y="276421"/>
                </a:lnTo>
                <a:lnTo>
                  <a:pt x="1603552" y="309198"/>
                </a:lnTo>
                <a:lnTo>
                  <a:pt x="1633216" y="343442"/>
                </a:lnTo>
                <a:lnTo>
                  <a:pt x="1661234" y="379095"/>
                </a:lnTo>
                <a:lnTo>
                  <a:pt x="1687546" y="416097"/>
                </a:lnTo>
                <a:lnTo>
                  <a:pt x="1712095" y="454389"/>
                </a:lnTo>
                <a:lnTo>
                  <a:pt x="1734820" y="493911"/>
                </a:lnTo>
                <a:lnTo>
                  <a:pt x="1755662" y="534605"/>
                </a:lnTo>
                <a:lnTo>
                  <a:pt x="1774563" y="576411"/>
                </a:lnTo>
                <a:lnTo>
                  <a:pt x="1791461" y="619270"/>
                </a:lnTo>
                <a:lnTo>
                  <a:pt x="1806299" y="663122"/>
                </a:lnTo>
                <a:lnTo>
                  <a:pt x="1819017" y="707908"/>
                </a:lnTo>
                <a:lnTo>
                  <a:pt x="1829555" y="753569"/>
                </a:lnTo>
                <a:lnTo>
                  <a:pt x="1837855" y="800045"/>
                </a:lnTo>
                <a:lnTo>
                  <a:pt x="1843857" y="847278"/>
                </a:lnTo>
                <a:lnTo>
                  <a:pt x="1847502" y="895208"/>
                </a:lnTo>
                <a:lnTo>
                  <a:pt x="1848730" y="943775"/>
                </a:lnTo>
                <a:lnTo>
                  <a:pt x="1847502" y="992341"/>
                </a:lnTo>
                <a:lnTo>
                  <a:pt x="1843857" y="1040270"/>
                </a:lnTo>
                <a:lnTo>
                  <a:pt x="1837855" y="1087501"/>
                </a:lnTo>
                <a:lnTo>
                  <a:pt x="1829555" y="1133977"/>
                </a:lnTo>
                <a:lnTo>
                  <a:pt x="1819017" y="1179637"/>
                </a:lnTo>
                <a:lnTo>
                  <a:pt x="1806299" y="1224423"/>
                </a:lnTo>
                <a:lnTo>
                  <a:pt x="1791461" y="1268275"/>
                </a:lnTo>
                <a:lnTo>
                  <a:pt x="1774563" y="1311133"/>
                </a:lnTo>
                <a:lnTo>
                  <a:pt x="1755662" y="1352938"/>
                </a:lnTo>
                <a:lnTo>
                  <a:pt x="1734820" y="1393632"/>
                </a:lnTo>
                <a:lnTo>
                  <a:pt x="1712095" y="1433155"/>
                </a:lnTo>
                <a:lnTo>
                  <a:pt x="1687546" y="1471446"/>
                </a:lnTo>
                <a:lnTo>
                  <a:pt x="1661234" y="1508449"/>
                </a:lnTo>
                <a:lnTo>
                  <a:pt x="1633216" y="1544102"/>
                </a:lnTo>
                <a:lnTo>
                  <a:pt x="1603552" y="1578346"/>
                </a:lnTo>
                <a:lnTo>
                  <a:pt x="1572302" y="1611123"/>
                </a:lnTo>
                <a:lnTo>
                  <a:pt x="1539526" y="1642373"/>
                </a:lnTo>
                <a:lnTo>
                  <a:pt x="1505281" y="1672036"/>
                </a:lnTo>
                <a:lnTo>
                  <a:pt x="1469628" y="1700054"/>
                </a:lnTo>
                <a:lnTo>
                  <a:pt x="1432626" y="1726367"/>
                </a:lnTo>
                <a:lnTo>
                  <a:pt x="1394334" y="1750916"/>
                </a:lnTo>
                <a:lnTo>
                  <a:pt x="1354811" y="1773641"/>
                </a:lnTo>
                <a:lnTo>
                  <a:pt x="1314118" y="1794483"/>
                </a:lnTo>
                <a:lnTo>
                  <a:pt x="1272312" y="1813383"/>
                </a:lnTo>
                <a:lnTo>
                  <a:pt x="1229454" y="1830282"/>
                </a:lnTo>
                <a:lnTo>
                  <a:pt x="1185602" y="1845120"/>
                </a:lnTo>
                <a:lnTo>
                  <a:pt x="1140817" y="1857838"/>
                </a:lnTo>
                <a:lnTo>
                  <a:pt x="1095157" y="1868376"/>
                </a:lnTo>
                <a:lnTo>
                  <a:pt x="1048681" y="1876676"/>
                </a:lnTo>
                <a:lnTo>
                  <a:pt x="1001449" y="1882678"/>
                </a:lnTo>
                <a:lnTo>
                  <a:pt x="953520" y="1886322"/>
                </a:lnTo>
                <a:lnTo>
                  <a:pt x="904954" y="1887550"/>
                </a:lnTo>
                <a:lnTo>
                  <a:pt x="856950" y="1886338"/>
                </a:lnTo>
                <a:lnTo>
                  <a:pt x="809456" y="1882736"/>
                </a:lnTo>
                <a:lnTo>
                  <a:pt x="762541" y="1876795"/>
                </a:lnTo>
                <a:lnTo>
                  <a:pt x="716272" y="1868565"/>
                </a:lnTo>
                <a:lnTo>
                  <a:pt x="670718" y="1858098"/>
                </a:lnTo>
                <a:lnTo>
                  <a:pt x="625947" y="1845445"/>
                </a:lnTo>
                <a:lnTo>
                  <a:pt x="582028" y="1830656"/>
                </a:lnTo>
                <a:lnTo>
                  <a:pt x="539028" y="1813783"/>
                </a:lnTo>
                <a:lnTo>
                  <a:pt x="497016" y="1794876"/>
                </a:lnTo>
                <a:lnTo>
                  <a:pt x="456059" y="1773986"/>
                </a:lnTo>
                <a:lnTo>
                  <a:pt x="416227" y="1751165"/>
                </a:lnTo>
                <a:lnTo>
                  <a:pt x="377587" y="1726463"/>
                </a:lnTo>
                <a:lnTo>
                  <a:pt x="340207" y="1699931"/>
                </a:lnTo>
                <a:lnTo>
                  <a:pt x="304156" y="1671620"/>
                </a:lnTo>
                <a:lnTo>
                  <a:pt x="269502" y="1641582"/>
                </a:lnTo>
                <a:lnTo>
                  <a:pt x="236313" y="1609866"/>
                </a:lnTo>
                <a:lnTo>
                  <a:pt x="204657" y="1576524"/>
                </a:lnTo>
                <a:lnTo>
                  <a:pt x="174602" y="1541607"/>
                </a:lnTo>
                <a:lnTo>
                  <a:pt x="146217" y="1505165"/>
                </a:lnTo>
                <a:lnTo>
                  <a:pt x="119570" y="1467251"/>
                </a:lnTo>
                <a:lnTo>
                  <a:pt x="94729" y="1427914"/>
                </a:lnTo>
                <a:lnTo>
                  <a:pt x="71762" y="1387205"/>
                </a:lnTo>
                <a:lnTo>
                  <a:pt x="50737" y="1345176"/>
                </a:lnTo>
                <a:lnTo>
                  <a:pt x="31723" y="1301878"/>
                </a:lnTo>
                <a:lnTo>
                  <a:pt x="14788" y="1257360"/>
                </a:lnTo>
                <a:lnTo>
                  <a:pt x="0" y="1211676"/>
                </a:lnTo>
              </a:path>
            </a:pathLst>
          </a:custGeom>
          <a:noFill/>
          <a:ln w="170773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23" name="object 74"/>
          <p:cNvSpPr>
            <a:spLocks/>
          </p:cNvSpPr>
          <p:nvPr/>
        </p:nvSpPr>
        <p:spPr bwMode="auto">
          <a:xfrm>
            <a:off x="3303588" y="5688013"/>
            <a:ext cx="57150" cy="33337"/>
          </a:xfrm>
          <a:custGeom>
            <a:avLst/>
            <a:gdLst/>
            <a:ahLst/>
            <a:cxnLst>
              <a:cxn ang="0">
                <a:pos x="0" y="32283"/>
              </a:cxn>
              <a:cxn ang="0">
                <a:pos x="55879" y="0"/>
              </a:cxn>
            </a:cxnLst>
            <a:rect l="0" t="0" r="r" b="b"/>
            <a:pathLst>
              <a:path w="55879" h="32385">
                <a:moveTo>
                  <a:pt x="0" y="32283"/>
                </a:moveTo>
                <a:lnTo>
                  <a:pt x="55879" y="0"/>
                </a:lnTo>
              </a:path>
            </a:pathLst>
          </a:custGeom>
          <a:noFill/>
          <a:ln w="216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24" name="object 83"/>
          <p:cNvSpPr>
            <a:spLocks/>
          </p:cNvSpPr>
          <p:nvPr/>
        </p:nvSpPr>
        <p:spPr bwMode="auto">
          <a:xfrm>
            <a:off x="3822700" y="5688013"/>
            <a:ext cx="55563" cy="33337"/>
          </a:xfrm>
          <a:custGeom>
            <a:avLst/>
            <a:gdLst/>
            <a:ahLst/>
            <a:cxnLst>
              <a:cxn ang="0">
                <a:pos x="0" y="32283"/>
              </a:cxn>
              <a:cxn ang="0">
                <a:pos x="55880" y="0"/>
              </a:cxn>
            </a:cxnLst>
            <a:rect l="0" t="0" r="r" b="b"/>
            <a:pathLst>
              <a:path w="55879" h="32385">
                <a:moveTo>
                  <a:pt x="0" y="32283"/>
                </a:moveTo>
                <a:lnTo>
                  <a:pt x="55880" y="0"/>
                </a:lnTo>
              </a:path>
            </a:pathLst>
          </a:custGeom>
          <a:noFill/>
          <a:ln w="216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25" name="object 84"/>
          <p:cNvSpPr>
            <a:spLocks/>
          </p:cNvSpPr>
          <p:nvPr/>
        </p:nvSpPr>
        <p:spPr bwMode="auto">
          <a:xfrm>
            <a:off x="5765800" y="5972175"/>
            <a:ext cx="233363" cy="433388"/>
          </a:xfrm>
          <a:custGeom>
            <a:avLst/>
            <a:gdLst/>
            <a:ahLst/>
            <a:cxnLst>
              <a:cxn ang="0">
                <a:pos x="0" y="26352"/>
              </a:cxn>
              <a:cxn ang="0">
                <a:pos x="18883" y="15226"/>
              </a:cxn>
              <a:cxn ang="0">
                <a:pos x="39427" y="6946"/>
              </a:cxn>
              <a:cxn ang="0">
                <a:pos x="61361" y="1781"/>
              </a:cxn>
              <a:cxn ang="0">
                <a:pos x="84416" y="0"/>
              </a:cxn>
              <a:cxn ang="0">
                <a:pos x="131284" y="7560"/>
              </a:cxn>
              <a:cxn ang="0">
                <a:pos x="171989" y="28612"/>
              </a:cxn>
              <a:cxn ang="0">
                <a:pos x="204089" y="60715"/>
              </a:cxn>
              <a:cxn ang="0">
                <a:pos x="225141" y="101424"/>
              </a:cxn>
              <a:cxn ang="0">
                <a:pos x="232702" y="148297"/>
              </a:cxn>
              <a:cxn ang="0">
                <a:pos x="230578" y="171260"/>
              </a:cxn>
              <a:cxn ang="0">
                <a:pos x="216601" y="217601"/>
              </a:cxn>
              <a:cxn ang="0">
                <a:pos x="184502" y="279228"/>
              </a:cxn>
              <a:cxn ang="0">
                <a:pos x="161481" y="318180"/>
              </a:cxn>
              <a:cxn ang="0">
                <a:pos x="137462" y="356202"/>
              </a:cxn>
              <a:cxn ang="0">
                <a:pos x="112219" y="394087"/>
              </a:cxn>
              <a:cxn ang="0">
                <a:pos x="85521" y="432625"/>
              </a:cxn>
            </a:cxnLst>
            <a:rect l="0" t="0" r="r" b="b"/>
            <a:pathLst>
              <a:path w="233045" h="433070">
                <a:moveTo>
                  <a:pt x="0" y="26352"/>
                </a:moveTo>
                <a:lnTo>
                  <a:pt x="18883" y="15226"/>
                </a:lnTo>
                <a:lnTo>
                  <a:pt x="39427" y="6946"/>
                </a:lnTo>
                <a:lnTo>
                  <a:pt x="61361" y="1781"/>
                </a:lnTo>
                <a:lnTo>
                  <a:pt x="84416" y="0"/>
                </a:lnTo>
                <a:lnTo>
                  <a:pt x="131284" y="7560"/>
                </a:lnTo>
                <a:lnTo>
                  <a:pt x="171989" y="28612"/>
                </a:lnTo>
                <a:lnTo>
                  <a:pt x="204089" y="60715"/>
                </a:lnTo>
                <a:lnTo>
                  <a:pt x="225141" y="101424"/>
                </a:lnTo>
                <a:lnTo>
                  <a:pt x="232702" y="148297"/>
                </a:lnTo>
                <a:lnTo>
                  <a:pt x="230578" y="171260"/>
                </a:lnTo>
                <a:lnTo>
                  <a:pt x="216601" y="217601"/>
                </a:lnTo>
                <a:lnTo>
                  <a:pt x="184502" y="279228"/>
                </a:lnTo>
                <a:lnTo>
                  <a:pt x="161481" y="318180"/>
                </a:lnTo>
                <a:lnTo>
                  <a:pt x="137462" y="356202"/>
                </a:lnTo>
                <a:lnTo>
                  <a:pt x="112219" y="394087"/>
                </a:lnTo>
                <a:lnTo>
                  <a:pt x="85521" y="432625"/>
                </a:lnTo>
              </a:path>
            </a:pathLst>
          </a:custGeom>
          <a:noFill/>
          <a:ln w="216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26" name="object 85"/>
          <p:cNvSpPr>
            <a:spLocks/>
          </p:cNvSpPr>
          <p:nvPr/>
        </p:nvSpPr>
        <p:spPr bwMode="auto">
          <a:xfrm>
            <a:off x="5635625" y="6015038"/>
            <a:ext cx="296863" cy="431800"/>
          </a:xfrm>
          <a:custGeom>
            <a:avLst/>
            <a:gdLst/>
            <a:ahLst/>
            <a:cxnLst>
              <a:cxn ang="0">
                <a:pos x="148297" y="0"/>
              </a:cxn>
              <a:cxn ang="0">
                <a:pos x="195171" y="7560"/>
              </a:cxn>
              <a:cxn ang="0">
                <a:pos x="235880" y="28612"/>
              </a:cxn>
              <a:cxn ang="0">
                <a:pos x="267982" y="60715"/>
              </a:cxn>
              <a:cxn ang="0">
                <a:pos x="289035" y="101424"/>
              </a:cxn>
              <a:cxn ang="0">
                <a:pos x="296595" y="148297"/>
              </a:cxn>
              <a:cxn ang="0">
                <a:pos x="294470" y="171260"/>
              </a:cxn>
              <a:cxn ang="0">
                <a:pos x="280484" y="217601"/>
              </a:cxn>
              <a:cxn ang="0">
                <a:pos x="248389" y="279228"/>
              </a:cxn>
              <a:cxn ang="0">
                <a:pos x="225371" y="318180"/>
              </a:cxn>
              <a:cxn ang="0">
                <a:pos x="201355" y="356202"/>
              </a:cxn>
              <a:cxn ang="0">
                <a:pos x="176112" y="394087"/>
              </a:cxn>
              <a:cxn ang="0">
                <a:pos x="149415" y="432625"/>
              </a:cxn>
              <a:cxn ang="0">
                <a:pos x="121002" y="389789"/>
              </a:cxn>
              <a:cxn ang="0">
                <a:pos x="90402" y="344141"/>
              </a:cxn>
              <a:cxn ang="0">
                <a:pos x="60180" y="297121"/>
              </a:cxn>
              <a:cxn ang="0">
                <a:pos x="32899" y="250168"/>
              </a:cxn>
              <a:cxn ang="0">
                <a:pos x="11125" y="204724"/>
              </a:cxn>
              <a:cxn ang="0">
                <a:pos x="731" y="163097"/>
              </a:cxn>
              <a:cxn ang="0">
                <a:pos x="0" y="148297"/>
              </a:cxn>
              <a:cxn ang="0">
                <a:pos x="7560" y="101424"/>
              </a:cxn>
              <a:cxn ang="0">
                <a:pos x="28612" y="60715"/>
              </a:cxn>
              <a:cxn ang="0">
                <a:pos x="60715" y="28612"/>
              </a:cxn>
              <a:cxn ang="0">
                <a:pos x="101424" y="7560"/>
              </a:cxn>
              <a:cxn ang="0">
                <a:pos x="148297" y="0"/>
              </a:cxn>
            </a:cxnLst>
            <a:rect l="0" t="0" r="r" b="b"/>
            <a:pathLst>
              <a:path w="297179" h="433070">
                <a:moveTo>
                  <a:pt x="148297" y="0"/>
                </a:moveTo>
                <a:lnTo>
                  <a:pt x="195171" y="7560"/>
                </a:lnTo>
                <a:lnTo>
                  <a:pt x="235880" y="28612"/>
                </a:lnTo>
                <a:lnTo>
                  <a:pt x="267982" y="60715"/>
                </a:lnTo>
                <a:lnTo>
                  <a:pt x="289035" y="101424"/>
                </a:lnTo>
                <a:lnTo>
                  <a:pt x="296595" y="148297"/>
                </a:lnTo>
                <a:lnTo>
                  <a:pt x="294470" y="171260"/>
                </a:lnTo>
                <a:lnTo>
                  <a:pt x="280484" y="217601"/>
                </a:lnTo>
                <a:lnTo>
                  <a:pt x="248389" y="279228"/>
                </a:lnTo>
                <a:lnTo>
                  <a:pt x="225371" y="318180"/>
                </a:lnTo>
                <a:lnTo>
                  <a:pt x="201355" y="356202"/>
                </a:lnTo>
                <a:lnTo>
                  <a:pt x="176112" y="394087"/>
                </a:lnTo>
                <a:lnTo>
                  <a:pt x="149415" y="432625"/>
                </a:lnTo>
                <a:lnTo>
                  <a:pt x="121002" y="389789"/>
                </a:lnTo>
                <a:lnTo>
                  <a:pt x="90402" y="344141"/>
                </a:lnTo>
                <a:lnTo>
                  <a:pt x="60180" y="297121"/>
                </a:lnTo>
                <a:lnTo>
                  <a:pt x="32899" y="250168"/>
                </a:lnTo>
                <a:lnTo>
                  <a:pt x="11125" y="204724"/>
                </a:lnTo>
                <a:lnTo>
                  <a:pt x="731" y="163097"/>
                </a:lnTo>
                <a:lnTo>
                  <a:pt x="0" y="148297"/>
                </a:lnTo>
                <a:lnTo>
                  <a:pt x="7560" y="101424"/>
                </a:lnTo>
                <a:lnTo>
                  <a:pt x="28612" y="60715"/>
                </a:lnTo>
                <a:lnTo>
                  <a:pt x="60715" y="28612"/>
                </a:lnTo>
                <a:lnTo>
                  <a:pt x="101424" y="7560"/>
                </a:lnTo>
                <a:lnTo>
                  <a:pt x="148297" y="0"/>
                </a:lnTo>
                <a:close/>
              </a:path>
            </a:pathLst>
          </a:custGeom>
          <a:noFill/>
          <a:ln w="216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27" name="object 86"/>
          <p:cNvSpPr>
            <a:spLocks noChangeArrowheads="1"/>
          </p:cNvSpPr>
          <p:nvPr/>
        </p:nvSpPr>
        <p:spPr bwMode="auto">
          <a:xfrm>
            <a:off x="5695950" y="6075363"/>
            <a:ext cx="174625" cy="17462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28" name="object 89"/>
          <p:cNvSpPr>
            <a:spLocks/>
          </p:cNvSpPr>
          <p:nvPr/>
        </p:nvSpPr>
        <p:spPr bwMode="auto">
          <a:xfrm>
            <a:off x="5345113" y="5972175"/>
            <a:ext cx="233362" cy="433388"/>
          </a:xfrm>
          <a:custGeom>
            <a:avLst/>
            <a:gdLst/>
            <a:ahLst/>
            <a:cxnLst>
              <a:cxn ang="0">
                <a:pos x="0" y="26339"/>
              </a:cxn>
              <a:cxn ang="0">
                <a:pos x="18889" y="15221"/>
              </a:cxn>
              <a:cxn ang="0">
                <a:pos x="39431" y="6945"/>
              </a:cxn>
              <a:cxn ang="0">
                <a:pos x="61363" y="1781"/>
              </a:cxn>
              <a:cxn ang="0">
                <a:pos x="84416" y="0"/>
              </a:cxn>
              <a:cxn ang="0">
                <a:pos x="131290" y="7560"/>
              </a:cxn>
              <a:cxn ang="0">
                <a:pos x="171999" y="28612"/>
              </a:cxn>
              <a:cxn ang="0">
                <a:pos x="204101" y="60715"/>
              </a:cxn>
              <a:cxn ang="0">
                <a:pos x="225154" y="101424"/>
              </a:cxn>
              <a:cxn ang="0">
                <a:pos x="232714" y="148297"/>
              </a:cxn>
              <a:cxn ang="0">
                <a:pos x="230589" y="171260"/>
              </a:cxn>
              <a:cxn ang="0">
                <a:pos x="216603" y="217601"/>
              </a:cxn>
              <a:cxn ang="0">
                <a:pos x="184507" y="279228"/>
              </a:cxn>
              <a:cxn ang="0">
                <a:pos x="161486" y="318180"/>
              </a:cxn>
              <a:cxn ang="0">
                <a:pos x="137466" y="356202"/>
              </a:cxn>
              <a:cxn ang="0">
                <a:pos x="112220" y="394087"/>
              </a:cxn>
              <a:cxn ang="0">
                <a:pos x="85521" y="432625"/>
              </a:cxn>
            </a:cxnLst>
            <a:rect l="0" t="0" r="r" b="b"/>
            <a:pathLst>
              <a:path w="233045" h="433070">
                <a:moveTo>
                  <a:pt x="0" y="26339"/>
                </a:moveTo>
                <a:lnTo>
                  <a:pt x="18889" y="15221"/>
                </a:lnTo>
                <a:lnTo>
                  <a:pt x="39431" y="6945"/>
                </a:lnTo>
                <a:lnTo>
                  <a:pt x="61363" y="1781"/>
                </a:lnTo>
                <a:lnTo>
                  <a:pt x="84416" y="0"/>
                </a:lnTo>
                <a:lnTo>
                  <a:pt x="131290" y="7560"/>
                </a:lnTo>
                <a:lnTo>
                  <a:pt x="171999" y="28612"/>
                </a:lnTo>
                <a:lnTo>
                  <a:pt x="204101" y="60715"/>
                </a:lnTo>
                <a:lnTo>
                  <a:pt x="225154" y="101424"/>
                </a:lnTo>
                <a:lnTo>
                  <a:pt x="232714" y="148297"/>
                </a:lnTo>
                <a:lnTo>
                  <a:pt x="230589" y="171260"/>
                </a:lnTo>
                <a:lnTo>
                  <a:pt x="216603" y="217601"/>
                </a:lnTo>
                <a:lnTo>
                  <a:pt x="184507" y="279228"/>
                </a:lnTo>
                <a:lnTo>
                  <a:pt x="161486" y="318180"/>
                </a:lnTo>
                <a:lnTo>
                  <a:pt x="137466" y="356202"/>
                </a:lnTo>
                <a:lnTo>
                  <a:pt x="112220" y="394087"/>
                </a:lnTo>
                <a:lnTo>
                  <a:pt x="85521" y="432625"/>
                </a:lnTo>
              </a:path>
            </a:pathLst>
          </a:custGeom>
          <a:noFill/>
          <a:ln w="216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29" name="object 90"/>
          <p:cNvSpPr>
            <a:spLocks/>
          </p:cNvSpPr>
          <p:nvPr/>
        </p:nvSpPr>
        <p:spPr bwMode="auto">
          <a:xfrm>
            <a:off x="5214938" y="6015038"/>
            <a:ext cx="296862" cy="431800"/>
          </a:xfrm>
          <a:custGeom>
            <a:avLst/>
            <a:gdLst/>
            <a:ahLst/>
            <a:cxnLst>
              <a:cxn ang="0">
                <a:pos x="148297" y="0"/>
              </a:cxn>
              <a:cxn ang="0">
                <a:pos x="195172" y="7560"/>
              </a:cxn>
              <a:cxn ang="0">
                <a:pos x="235885" y="28612"/>
              </a:cxn>
              <a:cxn ang="0">
                <a:pos x="267991" y="60715"/>
              </a:cxn>
              <a:cxn ang="0">
                <a:pos x="289046" y="101424"/>
              </a:cxn>
              <a:cxn ang="0">
                <a:pos x="296608" y="148297"/>
              </a:cxn>
              <a:cxn ang="0">
                <a:pos x="294483" y="171260"/>
              </a:cxn>
              <a:cxn ang="0">
                <a:pos x="280497" y="217601"/>
              </a:cxn>
              <a:cxn ang="0">
                <a:pos x="248401" y="279228"/>
              </a:cxn>
              <a:cxn ang="0">
                <a:pos x="225380" y="318180"/>
              </a:cxn>
              <a:cxn ang="0">
                <a:pos x="201360" y="356202"/>
              </a:cxn>
              <a:cxn ang="0">
                <a:pos x="176114" y="394087"/>
              </a:cxn>
              <a:cxn ang="0">
                <a:pos x="149415" y="432625"/>
              </a:cxn>
              <a:cxn ang="0">
                <a:pos x="121003" y="389789"/>
              </a:cxn>
              <a:cxn ang="0">
                <a:pos x="90406" y="344141"/>
              </a:cxn>
              <a:cxn ang="0">
                <a:pos x="60185" y="297121"/>
              </a:cxn>
              <a:cxn ang="0">
                <a:pos x="32904" y="250168"/>
              </a:cxn>
              <a:cxn ang="0">
                <a:pos x="11125" y="204724"/>
              </a:cxn>
              <a:cxn ang="0">
                <a:pos x="731" y="163097"/>
              </a:cxn>
              <a:cxn ang="0">
                <a:pos x="0" y="148297"/>
              </a:cxn>
              <a:cxn ang="0">
                <a:pos x="7560" y="101424"/>
              </a:cxn>
              <a:cxn ang="0">
                <a:pos x="28612" y="60715"/>
              </a:cxn>
              <a:cxn ang="0">
                <a:pos x="60715" y="28612"/>
              </a:cxn>
              <a:cxn ang="0">
                <a:pos x="101424" y="7560"/>
              </a:cxn>
              <a:cxn ang="0">
                <a:pos x="148297" y="0"/>
              </a:cxn>
            </a:cxnLst>
            <a:rect l="0" t="0" r="r" b="b"/>
            <a:pathLst>
              <a:path w="297179" h="433070">
                <a:moveTo>
                  <a:pt x="148297" y="0"/>
                </a:moveTo>
                <a:lnTo>
                  <a:pt x="195172" y="7560"/>
                </a:lnTo>
                <a:lnTo>
                  <a:pt x="235885" y="28612"/>
                </a:lnTo>
                <a:lnTo>
                  <a:pt x="267991" y="60715"/>
                </a:lnTo>
                <a:lnTo>
                  <a:pt x="289046" y="101424"/>
                </a:lnTo>
                <a:lnTo>
                  <a:pt x="296608" y="148297"/>
                </a:lnTo>
                <a:lnTo>
                  <a:pt x="294483" y="171260"/>
                </a:lnTo>
                <a:lnTo>
                  <a:pt x="280497" y="217601"/>
                </a:lnTo>
                <a:lnTo>
                  <a:pt x="248401" y="279228"/>
                </a:lnTo>
                <a:lnTo>
                  <a:pt x="225380" y="318180"/>
                </a:lnTo>
                <a:lnTo>
                  <a:pt x="201360" y="356202"/>
                </a:lnTo>
                <a:lnTo>
                  <a:pt x="176114" y="394087"/>
                </a:lnTo>
                <a:lnTo>
                  <a:pt x="149415" y="432625"/>
                </a:lnTo>
                <a:lnTo>
                  <a:pt x="121003" y="389789"/>
                </a:lnTo>
                <a:lnTo>
                  <a:pt x="90406" y="344141"/>
                </a:lnTo>
                <a:lnTo>
                  <a:pt x="60185" y="297121"/>
                </a:lnTo>
                <a:lnTo>
                  <a:pt x="32904" y="250168"/>
                </a:lnTo>
                <a:lnTo>
                  <a:pt x="11125" y="204724"/>
                </a:lnTo>
                <a:lnTo>
                  <a:pt x="731" y="163097"/>
                </a:lnTo>
                <a:lnTo>
                  <a:pt x="0" y="148297"/>
                </a:lnTo>
                <a:lnTo>
                  <a:pt x="7560" y="101424"/>
                </a:lnTo>
                <a:lnTo>
                  <a:pt x="28612" y="60715"/>
                </a:lnTo>
                <a:lnTo>
                  <a:pt x="60715" y="28612"/>
                </a:lnTo>
                <a:lnTo>
                  <a:pt x="101424" y="7560"/>
                </a:lnTo>
                <a:lnTo>
                  <a:pt x="148297" y="0"/>
                </a:lnTo>
                <a:close/>
              </a:path>
            </a:pathLst>
          </a:custGeom>
          <a:noFill/>
          <a:ln w="216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30" name="object 91"/>
          <p:cNvSpPr>
            <a:spLocks noChangeArrowheads="1"/>
          </p:cNvSpPr>
          <p:nvPr/>
        </p:nvSpPr>
        <p:spPr bwMode="auto">
          <a:xfrm>
            <a:off x="5275263" y="6075363"/>
            <a:ext cx="174625" cy="17462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31" name="object 94"/>
          <p:cNvSpPr>
            <a:spLocks/>
          </p:cNvSpPr>
          <p:nvPr/>
        </p:nvSpPr>
        <p:spPr bwMode="auto">
          <a:xfrm>
            <a:off x="6186488" y="5972175"/>
            <a:ext cx="233362" cy="433388"/>
          </a:xfrm>
          <a:custGeom>
            <a:avLst/>
            <a:gdLst/>
            <a:ahLst/>
            <a:cxnLst>
              <a:cxn ang="0">
                <a:pos x="0" y="26339"/>
              </a:cxn>
              <a:cxn ang="0">
                <a:pos x="18883" y="15221"/>
              </a:cxn>
              <a:cxn ang="0">
                <a:pos x="39427" y="6945"/>
              </a:cxn>
              <a:cxn ang="0">
                <a:pos x="61361" y="1781"/>
              </a:cxn>
              <a:cxn ang="0">
                <a:pos x="84416" y="0"/>
              </a:cxn>
              <a:cxn ang="0">
                <a:pos x="131290" y="7560"/>
              </a:cxn>
              <a:cxn ang="0">
                <a:pos x="171999" y="28612"/>
              </a:cxn>
              <a:cxn ang="0">
                <a:pos x="204101" y="60715"/>
              </a:cxn>
              <a:cxn ang="0">
                <a:pos x="225154" y="101424"/>
              </a:cxn>
              <a:cxn ang="0">
                <a:pos x="232714" y="148297"/>
              </a:cxn>
              <a:cxn ang="0">
                <a:pos x="230589" y="171260"/>
              </a:cxn>
              <a:cxn ang="0">
                <a:pos x="216603" y="217601"/>
              </a:cxn>
              <a:cxn ang="0">
                <a:pos x="184507" y="279228"/>
              </a:cxn>
              <a:cxn ang="0">
                <a:pos x="161486" y="318180"/>
              </a:cxn>
              <a:cxn ang="0">
                <a:pos x="137466" y="356202"/>
              </a:cxn>
              <a:cxn ang="0">
                <a:pos x="112220" y="394087"/>
              </a:cxn>
              <a:cxn ang="0">
                <a:pos x="85521" y="432625"/>
              </a:cxn>
            </a:cxnLst>
            <a:rect l="0" t="0" r="r" b="b"/>
            <a:pathLst>
              <a:path w="233045" h="433070">
                <a:moveTo>
                  <a:pt x="0" y="26339"/>
                </a:moveTo>
                <a:lnTo>
                  <a:pt x="18883" y="15221"/>
                </a:lnTo>
                <a:lnTo>
                  <a:pt x="39427" y="6945"/>
                </a:lnTo>
                <a:lnTo>
                  <a:pt x="61361" y="1781"/>
                </a:lnTo>
                <a:lnTo>
                  <a:pt x="84416" y="0"/>
                </a:lnTo>
                <a:lnTo>
                  <a:pt x="131290" y="7560"/>
                </a:lnTo>
                <a:lnTo>
                  <a:pt x="171999" y="28612"/>
                </a:lnTo>
                <a:lnTo>
                  <a:pt x="204101" y="60715"/>
                </a:lnTo>
                <a:lnTo>
                  <a:pt x="225154" y="101424"/>
                </a:lnTo>
                <a:lnTo>
                  <a:pt x="232714" y="148297"/>
                </a:lnTo>
                <a:lnTo>
                  <a:pt x="230589" y="171260"/>
                </a:lnTo>
                <a:lnTo>
                  <a:pt x="216603" y="217601"/>
                </a:lnTo>
                <a:lnTo>
                  <a:pt x="184507" y="279228"/>
                </a:lnTo>
                <a:lnTo>
                  <a:pt x="161486" y="318180"/>
                </a:lnTo>
                <a:lnTo>
                  <a:pt x="137466" y="356202"/>
                </a:lnTo>
                <a:lnTo>
                  <a:pt x="112220" y="394087"/>
                </a:lnTo>
                <a:lnTo>
                  <a:pt x="85521" y="432625"/>
                </a:lnTo>
              </a:path>
            </a:pathLst>
          </a:custGeom>
          <a:noFill/>
          <a:ln w="216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32" name="object 95"/>
          <p:cNvSpPr>
            <a:spLocks/>
          </p:cNvSpPr>
          <p:nvPr/>
        </p:nvSpPr>
        <p:spPr bwMode="auto">
          <a:xfrm>
            <a:off x="6056313" y="6015038"/>
            <a:ext cx="296862" cy="431800"/>
          </a:xfrm>
          <a:custGeom>
            <a:avLst/>
            <a:gdLst/>
            <a:ahLst/>
            <a:cxnLst>
              <a:cxn ang="0">
                <a:pos x="148297" y="0"/>
              </a:cxn>
              <a:cxn ang="0">
                <a:pos x="195171" y="7560"/>
              </a:cxn>
              <a:cxn ang="0">
                <a:pos x="235880" y="28612"/>
              </a:cxn>
              <a:cxn ang="0">
                <a:pos x="267982" y="60715"/>
              </a:cxn>
              <a:cxn ang="0">
                <a:pos x="289035" y="101424"/>
              </a:cxn>
              <a:cxn ang="0">
                <a:pos x="296595" y="148297"/>
              </a:cxn>
              <a:cxn ang="0">
                <a:pos x="294472" y="171260"/>
              </a:cxn>
              <a:cxn ang="0">
                <a:pos x="280495" y="217601"/>
              </a:cxn>
              <a:cxn ang="0">
                <a:pos x="248396" y="279228"/>
              </a:cxn>
              <a:cxn ang="0">
                <a:pos x="225374" y="318180"/>
              </a:cxn>
              <a:cxn ang="0">
                <a:pos x="201356" y="356202"/>
              </a:cxn>
              <a:cxn ang="0">
                <a:pos x="176112" y="394087"/>
              </a:cxn>
              <a:cxn ang="0">
                <a:pos x="149415" y="432625"/>
              </a:cxn>
              <a:cxn ang="0">
                <a:pos x="121003" y="389789"/>
              </a:cxn>
              <a:cxn ang="0">
                <a:pos x="90406" y="344141"/>
              </a:cxn>
              <a:cxn ang="0">
                <a:pos x="60185" y="297121"/>
              </a:cxn>
              <a:cxn ang="0">
                <a:pos x="32904" y="250168"/>
              </a:cxn>
              <a:cxn ang="0">
                <a:pos x="11125" y="204724"/>
              </a:cxn>
              <a:cxn ang="0">
                <a:pos x="731" y="163097"/>
              </a:cxn>
              <a:cxn ang="0">
                <a:pos x="0" y="148297"/>
              </a:cxn>
              <a:cxn ang="0">
                <a:pos x="7560" y="101424"/>
              </a:cxn>
              <a:cxn ang="0">
                <a:pos x="28612" y="60715"/>
              </a:cxn>
              <a:cxn ang="0">
                <a:pos x="60715" y="28612"/>
              </a:cxn>
              <a:cxn ang="0">
                <a:pos x="101424" y="7560"/>
              </a:cxn>
              <a:cxn ang="0">
                <a:pos x="148297" y="0"/>
              </a:cxn>
            </a:cxnLst>
            <a:rect l="0" t="0" r="r" b="b"/>
            <a:pathLst>
              <a:path w="297179" h="433070">
                <a:moveTo>
                  <a:pt x="148297" y="0"/>
                </a:moveTo>
                <a:lnTo>
                  <a:pt x="195171" y="7560"/>
                </a:lnTo>
                <a:lnTo>
                  <a:pt x="235880" y="28612"/>
                </a:lnTo>
                <a:lnTo>
                  <a:pt x="267982" y="60715"/>
                </a:lnTo>
                <a:lnTo>
                  <a:pt x="289035" y="101424"/>
                </a:lnTo>
                <a:lnTo>
                  <a:pt x="296595" y="148297"/>
                </a:lnTo>
                <a:lnTo>
                  <a:pt x="294472" y="171260"/>
                </a:lnTo>
                <a:lnTo>
                  <a:pt x="280495" y="217601"/>
                </a:lnTo>
                <a:lnTo>
                  <a:pt x="248396" y="279228"/>
                </a:lnTo>
                <a:lnTo>
                  <a:pt x="225374" y="318180"/>
                </a:lnTo>
                <a:lnTo>
                  <a:pt x="201356" y="356202"/>
                </a:lnTo>
                <a:lnTo>
                  <a:pt x="176112" y="394087"/>
                </a:lnTo>
                <a:lnTo>
                  <a:pt x="149415" y="432625"/>
                </a:lnTo>
                <a:lnTo>
                  <a:pt x="121003" y="389789"/>
                </a:lnTo>
                <a:lnTo>
                  <a:pt x="90406" y="344141"/>
                </a:lnTo>
                <a:lnTo>
                  <a:pt x="60185" y="297121"/>
                </a:lnTo>
                <a:lnTo>
                  <a:pt x="32904" y="250168"/>
                </a:lnTo>
                <a:lnTo>
                  <a:pt x="11125" y="204724"/>
                </a:lnTo>
                <a:lnTo>
                  <a:pt x="731" y="163097"/>
                </a:lnTo>
                <a:lnTo>
                  <a:pt x="0" y="148297"/>
                </a:lnTo>
                <a:lnTo>
                  <a:pt x="7560" y="101424"/>
                </a:lnTo>
                <a:lnTo>
                  <a:pt x="28612" y="60715"/>
                </a:lnTo>
                <a:lnTo>
                  <a:pt x="60715" y="28612"/>
                </a:lnTo>
                <a:lnTo>
                  <a:pt x="101424" y="7560"/>
                </a:lnTo>
                <a:lnTo>
                  <a:pt x="148297" y="0"/>
                </a:lnTo>
                <a:close/>
              </a:path>
            </a:pathLst>
          </a:custGeom>
          <a:noFill/>
          <a:ln w="216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33" name="object 96"/>
          <p:cNvSpPr>
            <a:spLocks noChangeArrowheads="1"/>
          </p:cNvSpPr>
          <p:nvPr/>
        </p:nvSpPr>
        <p:spPr bwMode="auto">
          <a:xfrm>
            <a:off x="6116638" y="6075363"/>
            <a:ext cx="176212" cy="17462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749800" y="6678613"/>
            <a:ext cx="1990725" cy="7048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lnSpc>
                <a:spcPct val="107000"/>
              </a:lnSpc>
              <a:spcBef>
                <a:spcPts val="100"/>
              </a:spcBef>
            </a:pPr>
            <a:r>
              <a:rPr lang="ru-RU" sz="1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краевых ресурсных центра дополнительного образования детей</a:t>
            </a:r>
          </a:p>
        </p:txBody>
      </p:sp>
      <p:sp>
        <p:nvSpPr>
          <p:cNvPr id="101" name="object 101"/>
          <p:cNvSpPr txBox="1"/>
          <p:nvPr/>
        </p:nvSpPr>
        <p:spPr>
          <a:xfrm>
            <a:off x="193675" y="3821113"/>
            <a:ext cx="1489075" cy="6175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lnSpc>
                <a:spcPct val="107000"/>
              </a:lnSpc>
              <a:spcBef>
                <a:spcPts val="100"/>
              </a:spcBef>
            </a:pPr>
            <a:r>
              <a:rPr lang="ru-RU" sz="1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Краевых мероприятий </a:t>
            </a:r>
          </a:p>
          <a:p>
            <a:pPr marL="12700">
              <a:lnSpc>
                <a:spcPct val="107000"/>
              </a:lnSpc>
              <a:spcBef>
                <a:spcPts val="100"/>
              </a:spcBef>
            </a:pPr>
            <a:r>
              <a:rPr lang="ru-RU" sz="1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детьми:</a:t>
            </a:r>
          </a:p>
        </p:txBody>
      </p:sp>
      <p:sp>
        <p:nvSpPr>
          <p:cNvPr id="102" name="object 102"/>
          <p:cNvSpPr txBox="1"/>
          <p:nvPr/>
        </p:nvSpPr>
        <p:spPr>
          <a:xfrm>
            <a:off x="136525" y="4335463"/>
            <a:ext cx="1127125" cy="6286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3200" b="1" spc="-187" baseline="22569" dirty="0">
                <a:solidFill>
                  <a:srgbClr val="5B79AA"/>
                </a:solidFill>
                <a:latin typeface="Arial"/>
                <a:cs typeface="Arial"/>
              </a:rPr>
              <a:t>&gt;</a:t>
            </a:r>
            <a:r>
              <a:rPr sz="4800" spc="-997" baseline="22569" dirty="0">
                <a:solidFill>
                  <a:srgbClr val="5B79AA"/>
                </a:solidFill>
                <a:latin typeface="Arial"/>
                <a:cs typeface="Arial"/>
              </a:rPr>
              <a:t> </a:t>
            </a:r>
            <a:r>
              <a:rPr lang="ru-RU" sz="4000" spc="-85" dirty="0">
                <a:solidFill>
                  <a:srgbClr val="5B79AA"/>
                </a:solidFill>
                <a:latin typeface="Arial"/>
                <a:cs typeface="Arial"/>
              </a:rPr>
              <a:t>125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7437" name="object 134"/>
          <p:cNvSpPr>
            <a:spLocks/>
          </p:cNvSpPr>
          <p:nvPr/>
        </p:nvSpPr>
        <p:spPr bwMode="auto">
          <a:xfrm>
            <a:off x="4237038" y="4608513"/>
            <a:ext cx="238125" cy="238125"/>
          </a:xfrm>
          <a:custGeom>
            <a:avLst/>
            <a:gdLst/>
            <a:ahLst/>
            <a:cxnLst>
              <a:cxn ang="0">
                <a:pos x="0" y="86493"/>
              </a:cxn>
              <a:cxn ang="0">
                <a:pos x="0" y="24180"/>
              </a:cxn>
              <a:cxn ang="0">
                <a:pos x="1907" y="14793"/>
              </a:cxn>
              <a:cxn ang="0">
                <a:pos x="7102" y="7104"/>
              </a:cxn>
              <a:cxn ang="0">
                <a:pos x="14791" y="1908"/>
              </a:cxn>
              <a:cxn ang="0">
                <a:pos x="24180" y="0"/>
              </a:cxn>
              <a:cxn ang="0">
                <a:pos x="213614" y="0"/>
              </a:cxn>
              <a:cxn ang="0">
                <a:pos x="223007" y="1908"/>
              </a:cxn>
              <a:cxn ang="0">
                <a:pos x="230697" y="7104"/>
              </a:cxn>
              <a:cxn ang="0">
                <a:pos x="235893" y="14793"/>
              </a:cxn>
              <a:cxn ang="0">
                <a:pos x="237801" y="24180"/>
              </a:cxn>
              <a:cxn ang="0">
                <a:pos x="237801" y="213626"/>
              </a:cxn>
              <a:cxn ang="0">
                <a:pos x="235893" y="223016"/>
              </a:cxn>
              <a:cxn ang="0">
                <a:pos x="230697" y="230707"/>
              </a:cxn>
              <a:cxn ang="0">
                <a:pos x="223007" y="235904"/>
              </a:cxn>
              <a:cxn ang="0">
                <a:pos x="213614" y="237813"/>
              </a:cxn>
              <a:cxn ang="0">
                <a:pos x="140893" y="237813"/>
              </a:cxn>
            </a:cxnLst>
            <a:rect l="0" t="0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2" y="7104"/>
                </a:lnTo>
                <a:lnTo>
                  <a:pt x="14791" y="1908"/>
                </a:lnTo>
                <a:lnTo>
                  <a:pt x="24180" y="0"/>
                </a:lnTo>
                <a:lnTo>
                  <a:pt x="213614" y="0"/>
                </a:lnTo>
                <a:lnTo>
                  <a:pt x="223007" y="1908"/>
                </a:lnTo>
                <a:lnTo>
                  <a:pt x="230697" y="7104"/>
                </a:lnTo>
                <a:lnTo>
                  <a:pt x="235893" y="14793"/>
                </a:lnTo>
                <a:lnTo>
                  <a:pt x="237801" y="24180"/>
                </a:lnTo>
                <a:lnTo>
                  <a:pt x="237801" y="213626"/>
                </a:lnTo>
                <a:lnTo>
                  <a:pt x="235893" y="223016"/>
                </a:lnTo>
                <a:lnTo>
                  <a:pt x="230697" y="230707"/>
                </a:lnTo>
                <a:lnTo>
                  <a:pt x="223007" y="235904"/>
                </a:lnTo>
                <a:lnTo>
                  <a:pt x="213614" y="237813"/>
                </a:lnTo>
                <a:lnTo>
                  <a:pt x="140893" y="237813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38" name="object 138"/>
          <p:cNvSpPr>
            <a:spLocks/>
          </p:cNvSpPr>
          <p:nvPr/>
        </p:nvSpPr>
        <p:spPr bwMode="auto">
          <a:xfrm>
            <a:off x="4140200" y="4695825"/>
            <a:ext cx="238125" cy="238125"/>
          </a:xfrm>
          <a:custGeom>
            <a:avLst/>
            <a:gdLst/>
            <a:ahLst/>
            <a:cxnLst>
              <a:cxn ang="0">
                <a:pos x="24172" y="0"/>
              </a:cxn>
              <a:cxn ang="0">
                <a:pos x="213625" y="0"/>
              </a:cxn>
              <a:cxn ang="0">
                <a:pos x="223021" y="1909"/>
              </a:cxn>
              <a:cxn ang="0">
                <a:pos x="230716" y="7107"/>
              </a:cxn>
              <a:cxn ang="0">
                <a:pos x="235915" y="14798"/>
              </a:cxn>
              <a:cxn ang="0">
                <a:pos x="237825" y="24186"/>
              </a:cxn>
              <a:cxn ang="0">
                <a:pos x="237825" y="213636"/>
              </a:cxn>
              <a:cxn ang="0">
                <a:pos x="235915" y="223027"/>
              </a:cxn>
              <a:cxn ang="0">
                <a:pos x="230716" y="230716"/>
              </a:cxn>
              <a:cxn ang="0">
                <a:pos x="223021" y="235912"/>
              </a:cxn>
              <a:cxn ang="0">
                <a:pos x="213625" y="237819"/>
              </a:cxn>
              <a:cxn ang="0">
                <a:pos x="24172" y="237819"/>
              </a:cxn>
              <a:cxn ang="0">
                <a:pos x="14792" y="235912"/>
              </a:cxn>
              <a:cxn ang="0">
                <a:pos x="7105" y="230716"/>
              </a:cxn>
              <a:cxn ang="0">
                <a:pos x="1909" y="223027"/>
              </a:cxn>
              <a:cxn ang="0">
                <a:pos x="0" y="213636"/>
              </a:cxn>
              <a:cxn ang="0">
                <a:pos x="0" y="24186"/>
              </a:cxn>
              <a:cxn ang="0">
                <a:pos x="1909" y="14798"/>
              </a:cxn>
              <a:cxn ang="0">
                <a:pos x="7105" y="7107"/>
              </a:cxn>
              <a:cxn ang="0">
                <a:pos x="14792" y="1909"/>
              </a:cxn>
              <a:cxn ang="0">
                <a:pos x="24172" y="0"/>
              </a:cxn>
            </a:cxnLst>
            <a:rect l="0" t="0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21" y="1909"/>
                </a:lnTo>
                <a:lnTo>
                  <a:pt x="230716" y="7107"/>
                </a:lnTo>
                <a:lnTo>
                  <a:pt x="235915" y="14798"/>
                </a:lnTo>
                <a:lnTo>
                  <a:pt x="237825" y="24186"/>
                </a:lnTo>
                <a:lnTo>
                  <a:pt x="237825" y="213636"/>
                </a:lnTo>
                <a:lnTo>
                  <a:pt x="235915" y="223027"/>
                </a:lnTo>
                <a:lnTo>
                  <a:pt x="230716" y="230716"/>
                </a:lnTo>
                <a:lnTo>
                  <a:pt x="223021" y="235912"/>
                </a:lnTo>
                <a:lnTo>
                  <a:pt x="213625" y="237819"/>
                </a:lnTo>
                <a:lnTo>
                  <a:pt x="24172" y="237819"/>
                </a:lnTo>
                <a:lnTo>
                  <a:pt x="14792" y="235912"/>
                </a:lnTo>
                <a:lnTo>
                  <a:pt x="7105" y="230716"/>
                </a:lnTo>
                <a:lnTo>
                  <a:pt x="1909" y="223027"/>
                </a:lnTo>
                <a:lnTo>
                  <a:pt x="0" y="213636"/>
                </a:lnTo>
                <a:lnTo>
                  <a:pt x="0" y="24186"/>
                </a:lnTo>
                <a:lnTo>
                  <a:pt x="1909" y="14798"/>
                </a:lnTo>
                <a:lnTo>
                  <a:pt x="7105" y="7107"/>
                </a:lnTo>
                <a:lnTo>
                  <a:pt x="14792" y="1909"/>
                </a:lnTo>
                <a:lnTo>
                  <a:pt x="24172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39" name="object 140"/>
          <p:cNvSpPr>
            <a:spLocks/>
          </p:cNvSpPr>
          <p:nvPr/>
        </p:nvSpPr>
        <p:spPr bwMode="auto">
          <a:xfrm>
            <a:off x="4732338" y="4608513"/>
            <a:ext cx="238125" cy="238125"/>
          </a:xfrm>
          <a:custGeom>
            <a:avLst/>
            <a:gdLst/>
            <a:ahLst/>
            <a:cxnLst>
              <a:cxn ang="0">
                <a:pos x="0" y="86493"/>
              </a:cxn>
              <a:cxn ang="0">
                <a:pos x="0" y="24180"/>
              </a:cxn>
              <a:cxn ang="0">
                <a:pos x="1906" y="14793"/>
              </a:cxn>
              <a:cxn ang="0">
                <a:pos x="7100" y="7104"/>
              </a:cxn>
              <a:cxn ang="0">
                <a:pos x="14788" y="1908"/>
              </a:cxn>
              <a:cxn ang="0">
                <a:pos x="24180" y="0"/>
              </a:cxn>
              <a:cxn ang="0">
                <a:pos x="213614" y="0"/>
              </a:cxn>
              <a:cxn ang="0">
                <a:pos x="223007" y="1908"/>
              </a:cxn>
              <a:cxn ang="0">
                <a:pos x="230697" y="7104"/>
              </a:cxn>
              <a:cxn ang="0">
                <a:pos x="235893" y="14793"/>
              </a:cxn>
              <a:cxn ang="0">
                <a:pos x="237801" y="24180"/>
              </a:cxn>
              <a:cxn ang="0">
                <a:pos x="237801" y="213626"/>
              </a:cxn>
              <a:cxn ang="0">
                <a:pos x="235893" y="223016"/>
              </a:cxn>
              <a:cxn ang="0">
                <a:pos x="230697" y="230707"/>
              </a:cxn>
              <a:cxn ang="0">
                <a:pos x="223007" y="235904"/>
              </a:cxn>
              <a:cxn ang="0">
                <a:pos x="213614" y="237813"/>
              </a:cxn>
              <a:cxn ang="0">
                <a:pos x="140887" y="237813"/>
              </a:cxn>
            </a:cxnLst>
            <a:rect l="0" t="0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6" y="14793"/>
                </a:lnTo>
                <a:lnTo>
                  <a:pt x="7100" y="7104"/>
                </a:lnTo>
                <a:lnTo>
                  <a:pt x="14788" y="1908"/>
                </a:lnTo>
                <a:lnTo>
                  <a:pt x="24180" y="0"/>
                </a:lnTo>
                <a:lnTo>
                  <a:pt x="213614" y="0"/>
                </a:lnTo>
                <a:lnTo>
                  <a:pt x="223007" y="1908"/>
                </a:lnTo>
                <a:lnTo>
                  <a:pt x="230697" y="7104"/>
                </a:lnTo>
                <a:lnTo>
                  <a:pt x="235893" y="14793"/>
                </a:lnTo>
                <a:lnTo>
                  <a:pt x="237801" y="24180"/>
                </a:lnTo>
                <a:lnTo>
                  <a:pt x="237801" y="213626"/>
                </a:lnTo>
                <a:lnTo>
                  <a:pt x="235893" y="223016"/>
                </a:lnTo>
                <a:lnTo>
                  <a:pt x="230697" y="230707"/>
                </a:lnTo>
                <a:lnTo>
                  <a:pt x="223007" y="235904"/>
                </a:lnTo>
                <a:lnTo>
                  <a:pt x="213614" y="237813"/>
                </a:lnTo>
                <a:lnTo>
                  <a:pt x="140887" y="237813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40" name="object 144"/>
          <p:cNvSpPr>
            <a:spLocks/>
          </p:cNvSpPr>
          <p:nvPr/>
        </p:nvSpPr>
        <p:spPr bwMode="auto">
          <a:xfrm>
            <a:off x="4635500" y="4695825"/>
            <a:ext cx="238125" cy="238125"/>
          </a:xfrm>
          <a:custGeom>
            <a:avLst/>
            <a:gdLst/>
            <a:ahLst/>
            <a:cxnLst>
              <a:cxn ang="0">
                <a:pos x="24172" y="0"/>
              </a:cxn>
              <a:cxn ang="0">
                <a:pos x="213625" y="0"/>
              </a:cxn>
              <a:cxn ang="0">
                <a:pos x="223016" y="1909"/>
              </a:cxn>
              <a:cxn ang="0">
                <a:pos x="230701" y="7107"/>
              </a:cxn>
              <a:cxn ang="0">
                <a:pos x="235891" y="14798"/>
              </a:cxn>
              <a:cxn ang="0">
                <a:pos x="237797" y="24186"/>
              </a:cxn>
              <a:cxn ang="0">
                <a:pos x="237797" y="213636"/>
              </a:cxn>
              <a:cxn ang="0">
                <a:pos x="235891" y="223027"/>
              </a:cxn>
              <a:cxn ang="0">
                <a:pos x="230701" y="230716"/>
              </a:cxn>
              <a:cxn ang="0">
                <a:pos x="223016" y="235912"/>
              </a:cxn>
              <a:cxn ang="0">
                <a:pos x="213625" y="237819"/>
              </a:cxn>
              <a:cxn ang="0">
                <a:pos x="24172" y="237819"/>
              </a:cxn>
              <a:cxn ang="0">
                <a:pos x="14780" y="235912"/>
              </a:cxn>
              <a:cxn ang="0">
                <a:pos x="7095" y="230716"/>
              </a:cxn>
              <a:cxn ang="0">
                <a:pos x="1905" y="223027"/>
              </a:cxn>
              <a:cxn ang="0">
                <a:pos x="0" y="213636"/>
              </a:cxn>
              <a:cxn ang="0">
                <a:pos x="0" y="24186"/>
              </a:cxn>
              <a:cxn ang="0">
                <a:pos x="1905" y="14798"/>
              </a:cxn>
              <a:cxn ang="0">
                <a:pos x="7095" y="7107"/>
              </a:cxn>
              <a:cxn ang="0">
                <a:pos x="14780" y="1909"/>
              </a:cxn>
              <a:cxn ang="0">
                <a:pos x="24172" y="0"/>
              </a:cxn>
            </a:cxnLst>
            <a:rect l="0" t="0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9"/>
                </a:lnTo>
                <a:lnTo>
                  <a:pt x="230701" y="7107"/>
                </a:lnTo>
                <a:lnTo>
                  <a:pt x="235891" y="14798"/>
                </a:lnTo>
                <a:lnTo>
                  <a:pt x="237797" y="24186"/>
                </a:lnTo>
                <a:lnTo>
                  <a:pt x="237797" y="213636"/>
                </a:lnTo>
                <a:lnTo>
                  <a:pt x="235891" y="223027"/>
                </a:lnTo>
                <a:lnTo>
                  <a:pt x="230701" y="230716"/>
                </a:lnTo>
                <a:lnTo>
                  <a:pt x="223016" y="235912"/>
                </a:lnTo>
                <a:lnTo>
                  <a:pt x="213625" y="237819"/>
                </a:lnTo>
                <a:lnTo>
                  <a:pt x="24172" y="237819"/>
                </a:lnTo>
                <a:lnTo>
                  <a:pt x="14780" y="235912"/>
                </a:lnTo>
                <a:lnTo>
                  <a:pt x="7095" y="230716"/>
                </a:lnTo>
                <a:lnTo>
                  <a:pt x="1905" y="223027"/>
                </a:lnTo>
                <a:lnTo>
                  <a:pt x="0" y="213636"/>
                </a:lnTo>
                <a:lnTo>
                  <a:pt x="0" y="24186"/>
                </a:lnTo>
                <a:lnTo>
                  <a:pt x="1905" y="14798"/>
                </a:lnTo>
                <a:lnTo>
                  <a:pt x="7095" y="7107"/>
                </a:lnTo>
                <a:lnTo>
                  <a:pt x="14780" y="1909"/>
                </a:lnTo>
                <a:lnTo>
                  <a:pt x="24172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41" name="object 146"/>
          <p:cNvSpPr>
            <a:spLocks/>
          </p:cNvSpPr>
          <p:nvPr/>
        </p:nvSpPr>
        <p:spPr bwMode="auto">
          <a:xfrm>
            <a:off x="763588" y="5078413"/>
            <a:ext cx="238125" cy="238125"/>
          </a:xfrm>
          <a:custGeom>
            <a:avLst/>
            <a:gdLst/>
            <a:ahLst/>
            <a:cxnLst>
              <a:cxn ang="0">
                <a:pos x="0" y="86487"/>
              </a:cxn>
              <a:cxn ang="0">
                <a:pos x="0" y="24174"/>
              </a:cxn>
              <a:cxn ang="0">
                <a:pos x="1908" y="14788"/>
              </a:cxn>
              <a:cxn ang="0">
                <a:pos x="7105" y="7101"/>
              </a:cxn>
              <a:cxn ang="0">
                <a:pos x="14796" y="1907"/>
              </a:cxn>
              <a:cxn ang="0">
                <a:pos x="24187" y="0"/>
              </a:cxn>
              <a:cxn ang="0">
                <a:pos x="213626" y="0"/>
              </a:cxn>
              <a:cxn ang="0">
                <a:pos x="223015" y="1907"/>
              </a:cxn>
              <a:cxn ang="0">
                <a:pos x="230704" y="7101"/>
              </a:cxn>
              <a:cxn ang="0">
                <a:pos x="235899" y="14788"/>
              </a:cxn>
              <a:cxn ang="0">
                <a:pos x="237807" y="24174"/>
              </a:cxn>
              <a:cxn ang="0">
                <a:pos x="237807" y="213620"/>
              </a:cxn>
              <a:cxn ang="0">
                <a:pos x="235899" y="223009"/>
              </a:cxn>
              <a:cxn ang="0">
                <a:pos x="230704" y="230698"/>
              </a:cxn>
              <a:cxn ang="0">
                <a:pos x="223015" y="235893"/>
              </a:cxn>
              <a:cxn ang="0">
                <a:pos x="213626" y="237801"/>
              </a:cxn>
              <a:cxn ang="0">
                <a:pos x="140899" y="237801"/>
              </a:cxn>
            </a:cxnLst>
            <a:rect l="0" t="0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08" y="14788"/>
                </a:lnTo>
                <a:lnTo>
                  <a:pt x="7105" y="7101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1"/>
                </a:lnTo>
                <a:lnTo>
                  <a:pt x="235899" y="14788"/>
                </a:lnTo>
                <a:lnTo>
                  <a:pt x="237807" y="24174"/>
                </a:lnTo>
                <a:lnTo>
                  <a:pt x="237807" y="213620"/>
                </a:lnTo>
                <a:lnTo>
                  <a:pt x="235899" y="223009"/>
                </a:lnTo>
                <a:lnTo>
                  <a:pt x="230704" y="230698"/>
                </a:lnTo>
                <a:lnTo>
                  <a:pt x="223015" y="235893"/>
                </a:lnTo>
                <a:lnTo>
                  <a:pt x="213626" y="237801"/>
                </a:lnTo>
                <a:lnTo>
                  <a:pt x="140899" y="237801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42" name="object 150"/>
          <p:cNvSpPr>
            <a:spLocks/>
          </p:cNvSpPr>
          <p:nvPr/>
        </p:nvSpPr>
        <p:spPr bwMode="auto">
          <a:xfrm>
            <a:off x="666750" y="5165725"/>
            <a:ext cx="238125" cy="238125"/>
          </a:xfrm>
          <a:custGeom>
            <a:avLst/>
            <a:gdLst/>
            <a:ahLst/>
            <a:cxnLst>
              <a:cxn ang="0">
                <a:pos x="24180" y="0"/>
              </a:cxn>
              <a:cxn ang="0">
                <a:pos x="213630" y="0"/>
              </a:cxn>
              <a:cxn ang="0">
                <a:pos x="223021" y="1907"/>
              </a:cxn>
              <a:cxn ang="0">
                <a:pos x="230711" y="7101"/>
              </a:cxn>
              <a:cxn ang="0">
                <a:pos x="235906" y="14790"/>
              </a:cxn>
              <a:cxn ang="0">
                <a:pos x="237814" y="24180"/>
              </a:cxn>
              <a:cxn ang="0">
                <a:pos x="237814" y="213630"/>
              </a:cxn>
              <a:cxn ang="0">
                <a:pos x="235906" y="223021"/>
              </a:cxn>
              <a:cxn ang="0">
                <a:pos x="230711" y="230709"/>
              </a:cxn>
              <a:cxn ang="0">
                <a:pos x="223021" y="235903"/>
              </a:cxn>
              <a:cxn ang="0">
                <a:pos x="213630" y="237811"/>
              </a:cxn>
              <a:cxn ang="0">
                <a:pos x="24180" y="237811"/>
              </a:cxn>
              <a:cxn ang="0">
                <a:pos x="14791" y="235903"/>
              </a:cxn>
              <a:cxn ang="0">
                <a:pos x="7102" y="230709"/>
              </a:cxn>
              <a:cxn ang="0">
                <a:pos x="1907" y="223021"/>
              </a:cxn>
              <a:cxn ang="0">
                <a:pos x="0" y="213630"/>
              </a:cxn>
              <a:cxn ang="0">
                <a:pos x="0" y="24180"/>
              </a:cxn>
              <a:cxn ang="0">
                <a:pos x="1907" y="14790"/>
              </a:cxn>
              <a:cxn ang="0">
                <a:pos x="7102" y="7101"/>
              </a:cxn>
              <a:cxn ang="0">
                <a:pos x="14791" y="1907"/>
              </a:cxn>
              <a:cxn ang="0">
                <a:pos x="24180" y="0"/>
              </a:cxn>
            </a:cxnLst>
            <a:rect l="0" t="0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1"/>
                </a:lnTo>
                <a:lnTo>
                  <a:pt x="235906" y="14790"/>
                </a:lnTo>
                <a:lnTo>
                  <a:pt x="237814" y="24180"/>
                </a:lnTo>
                <a:lnTo>
                  <a:pt x="237814" y="213630"/>
                </a:lnTo>
                <a:lnTo>
                  <a:pt x="235906" y="223021"/>
                </a:lnTo>
                <a:lnTo>
                  <a:pt x="230711" y="230709"/>
                </a:lnTo>
                <a:lnTo>
                  <a:pt x="223021" y="235903"/>
                </a:lnTo>
                <a:lnTo>
                  <a:pt x="213630" y="237811"/>
                </a:lnTo>
                <a:lnTo>
                  <a:pt x="24180" y="237811"/>
                </a:lnTo>
                <a:lnTo>
                  <a:pt x="14791" y="235903"/>
                </a:lnTo>
                <a:lnTo>
                  <a:pt x="7102" y="230709"/>
                </a:lnTo>
                <a:lnTo>
                  <a:pt x="1907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7" y="14790"/>
                </a:lnTo>
                <a:lnTo>
                  <a:pt x="7102" y="7101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43" name="object 152"/>
          <p:cNvSpPr>
            <a:spLocks/>
          </p:cNvSpPr>
          <p:nvPr/>
        </p:nvSpPr>
        <p:spPr bwMode="auto">
          <a:xfrm>
            <a:off x="1260475" y="5078413"/>
            <a:ext cx="238125" cy="238125"/>
          </a:xfrm>
          <a:custGeom>
            <a:avLst/>
            <a:gdLst/>
            <a:ahLst/>
            <a:cxnLst>
              <a:cxn ang="0">
                <a:pos x="0" y="86487"/>
              </a:cxn>
              <a:cxn ang="0">
                <a:pos x="0" y="24174"/>
              </a:cxn>
              <a:cxn ang="0">
                <a:pos x="1908" y="14788"/>
              </a:cxn>
              <a:cxn ang="0">
                <a:pos x="7105" y="7101"/>
              </a:cxn>
              <a:cxn ang="0">
                <a:pos x="14796" y="1907"/>
              </a:cxn>
              <a:cxn ang="0">
                <a:pos x="24187" y="0"/>
              </a:cxn>
              <a:cxn ang="0">
                <a:pos x="213626" y="0"/>
              </a:cxn>
              <a:cxn ang="0">
                <a:pos x="223016" y="1907"/>
              </a:cxn>
              <a:cxn ang="0">
                <a:pos x="230707" y="7101"/>
              </a:cxn>
              <a:cxn ang="0">
                <a:pos x="235904" y="14788"/>
              </a:cxn>
              <a:cxn ang="0">
                <a:pos x="237813" y="24174"/>
              </a:cxn>
              <a:cxn ang="0">
                <a:pos x="237813" y="213620"/>
              </a:cxn>
              <a:cxn ang="0">
                <a:pos x="235904" y="223009"/>
              </a:cxn>
              <a:cxn ang="0">
                <a:pos x="230707" y="230698"/>
              </a:cxn>
              <a:cxn ang="0">
                <a:pos x="223016" y="235893"/>
              </a:cxn>
              <a:cxn ang="0">
                <a:pos x="213626" y="237801"/>
              </a:cxn>
              <a:cxn ang="0">
                <a:pos x="140899" y="237801"/>
              </a:cxn>
            </a:cxnLst>
            <a:rect l="0" t="0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08" y="14788"/>
                </a:lnTo>
                <a:lnTo>
                  <a:pt x="7105" y="7101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6" y="1907"/>
                </a:lnTo>
                <a:lnTo>
                  <a:pt x="230707" y="7101"/>
                </a:lnTo>
                <a:lnTo>
                  <a:pt x="235904" y="14788"/>
                </a:lnTo>
                <a:lnTo>
                  <a:pt x="237813" y="24174"/>
                </a:lnTo>
                <a:lnTo>
                  <a:pt x="237813" y="213620"/>
                </a:lnTo>
                <a:lnTo>
                  <a:pt x="235904" y="223009"/>
                </a:lnTo>
                <a:lnTo>
                  <a:pt x="230707" y="230698"/>
                </a:lnTo>
                <a:lnTo>
                  <a:pt x="223016" y="235893"/>
                </a:lnTo>
                <a:lnTo>
                  <a:pt x="213626" y="237801"/>
                </a:lnTo>
                <a:lnTo>
                  <a:pt x="140899" y="237801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44" name="object 156"/>
          <p:cNvSpPr>
            <a:spLocks/>
          </p:cNvSpPr>
          <p:nvPr/>
        </p:nvSpPr>
        <p:spPr bwMode="auto">
          <a:xfrm>
            <a:off x="1163638" y="5165725"/>
            <a:ext cx="238125" cy="238125"/>
          </a:xfrm>
          <a:custGeom>
            <a:avLst/>
            <a:gdLst/>
            <a:ahLst/>
            <a:cxnLst>
              <a:cxn ang="0">
                <a:pos x="24183" y="0"/>
              </a:cxn>
              <a:cxn ang="0">
                <a:pos x="213633" y="0"/>
              </a:cxn>
              <a:cxn ang="0">
                <a:pos x="223022" y="1907"/>
              </a:cxn>
              <a:cxn ang="0">
                <a:pos x="230711" y="7101"/>
              </a:cxn>
              <a:cxn ang="0">
                <a:pos x="235906" y="14790"/>
              </a:cxn>
              <a:cxn ang="0">
                <a:pos x="237814" y="24180"/>
              </a:cxn>
              <a:cxn ang="0">
                <a:pos x="237814" y="213630"/>
              </a:cxn>
              <a:cxn ang="0">
                <a:pos x="235906" y="223021"/>
              </a:cxn>
              <a:cxn ang="0">
                <a:pos x="230711" y="230709"/>
              </a:cxn>
              <a:cxn ang="0">
                <a:pos x="223022" y="235903"/>
              </a:cxn>
              <a:cxn ang="0">
                <a:pos x="213633" y="237811"/>
              </a:cxn>
              <a:cxn ang="0">
                <a:pos x="24183" y="237811"/>
              </a:cxn>
              <a:cxn ang="0">
                <a:pos x="14792" y="235903"/>
              </a:cxn>
              <a:cxn ang="0">
                <a:pos x="7103" y="230709"/>
              </a:cxn>
              <a:cxn ang="0">
                <a:pos x="1907" y="223021"/>
              </a:cxn>
              <a:cxn ang="0">
                <a:pos x="0" y="213630"/>
              </a:cxn>
              <a:cxn ang="0">
                <a:pos x="0" y="24180"/>
              </a:cxn>
              <a:cxn ang="0">
                <a:pos x="1907" y="14790"/>
              </a:cxn>
              <a:cxn ang="0">
                <a:pos x="7103" y="7101"/>
              </a:cxn>
              <a:cxn ang="0">
                <a:pos x="14792" y="1907"/>
              </a:cxn>
              <a:cxn ang="0">
                <a:pos x="24183" y="0"/>
              </a:cxn>
            </a:cxnLst>
            <a:rect l="0" t="0" r="r" b="b"/>
            <a:pathLst>
              <a:path w="238125" h="238125">
                <a:moveTo>
                  <a:pt x="24183" y="0"/>
                </a:moveTo>
                <a:lnTo>
                  <a:pt x="213633" y="0"/>
                </a:lnTo>
                <a:lnTo>
                  <a:pt x="223022" y="1907"/>
                </a:lnTo>
                <a:lnTo>
                  <a:pt x="230711" y="7101"/>
                </a:lnTo>
                <a:lnTo>
                  <a:pt x="235906" y="14790"/>
                </a:lnTo>
                <a:lnTo>
                  <a:pt x="237814" y="24180"/>
                </a:lnTo>
                <a:lnTo>
                  <a:pt x="237814" y="213630"/>
                </a:lnTo>
                <a:lnTo>
                  <a:pt x="235906" y="223021"/>
                </a:lnTo>
                <a:lnTo>
                  <a:pt x="230711" y="230709"/>
                </a:lnTo>
                <a:lnTo>
                  <a:pt x="223022" y="235903"/>
                </a:lnTo>
                <a:lnTo>
                  <a:pt x="213633" y="237811"/>
                </a:lnTo>
                <a:lnTo>
                  <a:pt x="24183" y="237811"/>
                </a:lnTo>
                <a:lnTo>
                  <a:pt x="14792" y="235903"/>
                </a:lnTo>
                <a:lnTo>
                  <a:pt x="7103" y="230709"/>
                </a:lnTo>
                <a:lnTo>
                  <a:pt x="1907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7" y="14790"/>
                </a:lnTo>
                <a:lnTo>
                  <a:pt x="7103" y="7101"/>
                </a:lnTo>
                <a:lnTo>
                  <a:pt x="14792" y="1907"/>
                </a:lnTo>
                <a:lnTo>
                  <a:pt x="24183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45" name="object 158"/>
          <p:cNvSpPr>
            <a:spLocks/>
          </p:cNvSpPr>
          <p:nvPr/>
        </p:nvSpPr>
        <p:spPr bwMode="auto">
          <a:xfrm>
            <a:off x="1755775" y="5078413"/>
            <a:ext cx="238125" cy="238125"/>
          </a:xfrm>
          <a:custGeom>
            <a:avLst/>
            <a:gdLst/>
            <a:ahLst/>
            <a:cxnLst>
              <a:cxn ang="0">
                <a:pos x="0" y="86487"/>
              </a:cxn>
              <a:cxn ang="0">
                <a:pos x="0" y="24174"/>
              </a:cxn>
              <a:cxn ang="0">
                <a:pos x="1908" y="14788"/>
              </a:cxn>
              <a:cxn ang="0">
                <a:pos x="7105" y="7101"/>
              </a:cxn>
              <a:cxn ang="0">
                <a:pos x="14796" y="1907"/>
              </a:cxn>
              <a:cxn ang="0">
                <a:pos x="24187" y="0"/>
              </a:cxn>
              <a:cxn ang="0">
                <a:pos x="213626" y="0"/>
              </a:cxn>
              <a:cxn ang="0">
                <a:pos x="223015" y="1907"/>
              </a:cxn>
              <a:cxn ang="0">
                <a:pos x="230704" y="7101"/>
              </a:cxn>
              <a:cxn ang="0">
                <a:pos x="235899" y="14788"/>
              </a:cxn>
              <a:cxn ang="0">
                <a:pos x="237807" y="24174"/>
              </a:cxn>
              <a:cxn ang="0">
                <a:pos x="237807" y="213620"/>
              </a:cxn>
              <a:cxn ang="0">
                <a:pos x="235899" y="223009"/>
              </a:cxn>
              <a:cxn ang="0">
                <a:pos x="230704" y="230698"/>
              </a:cxn>
              <a:cxn ang="0">
                <a:pos x="223015" y="235893"/>
              </a:cxn>
              <a:cxn ang="0">
                <a:pos x="213626" y="237801"/>
              </a:cxn>
              <a:cxn ang="0">
                <a:pos x="140893" y="237801"/>
              </a:cxn>
            </a:cxnLst>
            <a:rect l="0" t="0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08" y="14788"/>
                </a:lnTo>
                <a:lnTo>
                  <a:pt x="7105" y="7101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1"/>
                </a:lnTo>
                <a:lnTo>
                  <a:pt x="235899" y="14788"/>
                </a:lnTo>
                <a:lnTo>
                  <a:pt x="237807" y="24174"/>
                </a:lnTo>
                <a:lnTo>
                  <a:pt x="237807" y="213620"/>
                </a:lnTo>
                <a:lnTo>
                  <a:pt x="235899" y="223009"/>
                </a:lnTo>
                <a:lnTo>
                  <a:pt x="230704" y="230698"/>
                </a:lnTo>
                <a:lnTo>
                  <a:pt x="223015" y="235893"/>
                </a:lnTo>
                <a:lnTo>
                  <a:pt x="213626" y="237801"/>
                </a:lnTo>
                <a:lnTo>
                  <a:pt x="140893" y="237801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46" name="object 162"/>
          <p:cNvSpPr>
            <a:spLocks/>
          </p:cNvSpPr>
          <p:nvPr/>
        </p:nvSpPr>
        <p:spPr bwMode="auto">
          <a:xfrm>
            <a:off x="1658938" y="5165725"/>
            <a:ext cx="238125" cy="238125"/>
          </a:xfrm>
          <a:custGeom>
            <a:avLst/>
            <a:gdLst/>
            <a:ahLst/>
            <a:cxnLst>
              <a:cxn ang="0">
                <a:pos x="24180" y="0"/>
              </a:cxn>
              <a:cxn ang="0">
                <a:pos x="213630" y="0"/>
              </a:cxn>
              <a:cxn ang="0">
                <a:pos x="223021" y="1907"/>
              </a:cxn>
              <a:cxn ang="0">
                <a:pos x="230711" y="7101"/>
              </a:cxn>
              <a:cxn ang="0">
                <a:pos x="235906" y="14790"/>
              </a:cxn>
              <a:cxn ang="0">
                <a:pos x="237814" y="24180"/>
              </a:cxn>
              <a:cxn ang="0">
                <a:pos x="237814" y="213630"/>
              </a:cxn>
              <a:cxn ang="0">
                <a:pos x="235906" y="223021"/>
              </a:cxn>
              <a:cxn ang="0">
                <a:pos x="230711" y="230709"/>
              </a:cxn>
              <a:cxn ang="0">
                <a:pos x="223021" y="235903"/>
              </a:cxn>
              <a:cxn ang="0">
                <a:pos x="213630" y="237811"/>
              </a:cxn>
              <a:cxn ang="0">
                <a:pos x="24180" y="237811"/>
              </a:cxn>
              <a:cxn ang="0">
                <a:pos x="14791" y="235903"/>
              </a:cxn>
              <a:cxn ang="0">
                <a:pos x="7102" y="230709"/>
              </a:cxn>
              <a:cxn ang="0">
                <a:pos x="1907" y="223021"/>
              </a:cxn>
              <a:cxn ang="0">
                <a:pos x="0" y="213630"/>
              </a:cxn>
              <a:cxn ang="0">
                <a:pos x="0" y="24180"/>
              </a:cxn>
              <a:cxn ang="0">
                <a:pos x="1907" y="14790"/>
              </a:cxn>
              <a:cxn ang="0">
                <a:pos x="7102" y="7101"/>
              </a:cxn>
              <a:cxn ang="0">
                <a:pos x="14791" y="1907"/>
              </a:cxn>
              <a:cxn ang="0">
                <a:pos x="24180" y="0"/>
              </a:cxn>
            </a:cxnLst>
            <a:rect l="0" t="0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1"/>
                </a:lnTo>
                <a:lnTo>
                  <a:pt x="235906" y="14790"/>
                </a:lnTo>
                <a:lnTo>
                  <a:pt x="237814" y="24180"/>
                </a:lnTo>
                <a:lnTo>
                  <a:pt x="237814" y="213630"/>
                </a:lnTo>
                <a:lnTo>
                  <a:pt x="235906" y="223021"/>
                </a:lnTo>
                <a:lnTo>
                  <a:pt x="230711" y="230709"/>
                </a:lnTo>
                <a:lnTo>
                  <a:pt x="223021" y="235903"/>
                </a:lnTo>
                <a:lnTo>
                  <a:pt x="213630" y="237811"/>
                </a:lnTo>
                <a:lnTo>
                  <a:pt x="24180" y="237811"/>
                </a:lnTo>
                <a:lnTo>
                  <a:pt x="14791" y="235903"/>
                </a:lnTo>
                <a:lnTo>
                  <a:pt x="7102" y="230709"/>
                </a:lnTo>
                <a:lnTo>
                  <a:pt x="1907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7" y="14790"/>
                </a:lnTo>
                <a:lnTo>
                  <a:pt x="7102" y="7101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47" name="object 164"/>
          <p:cNvSpPr>
            <a:spLocks/>
          </p:cNvSpPr>
          <p:nvPr/>
        </p:nvSpPr>
        <p:spPr bwMode="auto">
          <a:xfrm>
            <a:off x="1755775" y="5532438"/>
            <a:ext cx="238125" cy="250825"/>
          </a:xfrm>
          <a:custGeom>
            <a:avLst/>
            <a:gdLst/>
            <a:ahLst/>
            <a:cxnLst>
              <a:cxn ang="0">
                <a:pos x="0" y="86487"/>
              </a:cxn>
              <a:cxn ang="0">
                <a:pos x="0" y="24180"/>
              </a:cxn>
              <a:cxn ang="0">
                <a:pos x="1908" y="14791"/>
              </a:cxn>
              <a:cxn ang="0">
                <a:pos x="7105" y="7102"/>
              </a:cxn>
              <a:cxn ang="0">
                <a:pos x="14796" y="1907"/>
              </a:cxn>
              <a:cxn ang="0">
                <a:pos x="24187" y="0"/>
              </a:cxn>
              <a:cxn ang="0">
                <a:pos x="213626" y="0"/>
              </a:cxn>
              <a:cxn ang="0">
                <a:pos x="223015" y="1907"/>
              </a:cxn>
              <a:cxn ang="0">
                <a:pos x="230704" y="7102"/>
              </a:cxn>
              <a:cxn ang="0">
                <a:pos x="235899" y="14791"/>
              </a:cxn>
              <a:cxn ang="0">
                <a:pos x="237807" y="24180"/>
              </a:cxn>
              <a:cxn ang="0">
                <a:pos x="237807" y="213620"/>
              </a:cxn>
              <a:cxn ang="0">
                <a:pos x="235899" y="223013"/>
              </a:cxn>
              <a:cxn ang="0">
                <a:pos x="230704" y="230703"/>
              </a:cxn>
              <a:cxn ang="0">
                <a:pos x="223015" y="235899"/>
              </a:cxn>
              <a:cxn ang="0">
                <a:pos x="213626" y="237807"/>
              </a:cxn>
              <a:cxn ang="0">
                <a:pos x="140893" y="237807"/>
              </a:cxn>
            </a:cxnLst>
            <a:rect l="0" t="0" r="r" b="b"/>
            <a:pathLst>
              <a:path w="238125" h="238125">
                <a:moveTo>
                  <a:pt x="0" y="86487"/>
                </a:moveTo>
                <a:lnTo>
                  <a:pt x="0" y="24180"/>
                </a:lnTo>
                <a:lnTo>
                  <a:pt x="1908" y="14791"/>
                </a:lnTo>
                <a:lnTo>
                  <a:pt x="7105" y="7102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2"/>
                </a:lnTo>
                <a:lnTo>
                  <a:pt x="235899" y="14791"/>
                </a:lnTo>
                <a:lnTo>
                  <a:pt x="237807" y="24180"/>
                </a:lnTo>
                <a:lnTo>
                  <a:pt x="237807" y="213620"/>
                </a:lnTo>
                <a:lnTo>
                  <a:pt x="235899" y="223013"/>
                </a:lnTo>
                <a:lnTo>
                  <a:pt x="230704" y="230703"/>
                </a:lnTo>
                <a:lnTo>
                  <a:pt x="223015" y="235899"/>
                </a:lnTo>
                <a:lnTo>
                  <a:pt x="213626" y="237807"/>
                </a:lnTo>
                <a:lnTo>
                  <a:pt x="140893" y="237807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48" name="object 168"/>
          <p:cNvSpPr>
            <a:spLocks/>
          </p:cNvSpPr>
          <p:nvPr/>
        </p:nvSpPr>
        <p:spPr bwMode="auto">
          <a:xfrm>
            <a:off x="1658938" y="5621338"/>
            <a:ext cx="238125" cy="238125"/>
          </a:xfrm>
          <a:custGeom>
            <a:avLst/>
            <a:gdLst/>
            <a:ahLst/>
            <a:cxnLst>
              <a:cxn ang="0">
                <a:pos x="24180" y="0"/>
              </a:cxn>
              <a:cxn ang="0">
                <a:pos x="213630" y="0"/>
              </a:cxn>
              <a:cxn ang="0">
                <a:pos x="223021" y="1907"/>
              </a:cxn>
              <a:cxn ang="0">
                <a:pos x="230711" y="7103"/>
              </a:cxn>
              <a:cxn ang="0">
                <a:pos x="235906" y="14792"/>
              </a:cxn>
              <a:cxn ang="0">
                <a:pos x="237814" y="24183"/>
              </a:cxn>
              <a:cxn ang="0">
                <a:pos x="237814" y="213633"/>
              </a:cxn>
              <a:cxn ang="0">
                <a:pos x="235906" y="223022"/>
              </a:cxn>
              <a:cxn ang="0">
                <a:pos x="230711" y="230711"/>
              </a:cxn>
              <a:cxn ang="0">
                <a:pos x="223021" y="235906"/>
              </a:cxn>
              <a:cxn ang="0">
                <a:pos x="213630" y="237814"/>
              </a:cxn>
              <a:cxn ang="0">
                <a:pos x="24180" y="237814"/>
              </a:cxn>
              <a:cxn ang="0">
                <a:pos x="14791" y="235906"/>
              </a:cxn>
              <a:cxn ang="0">
                <a:pos x="7102" y="230711"/>
              </a:cxn>
              <a:cxn ang="0">
                <a:pos x="1907" y="223022"/>
              </a:cxn>
              <a:cxn ang="0">
                <a:pos x="0" y="213633"/>
              </a:cxn>
              <a:cxn ang="0">
                <a:pos x="0" y="24183"/>
              </a:cxn>
              <a:cxn ang="0">
                <a:pos x="1907" y="14792"/>
              </a:cxn>
              <a:cxn ang="0">
                <a:pos x="7102" y="7103"/>
              </a:cxn>
              <a:cxn ang="0">
                <a:pos x="14791" y="1907"/>
              </a:cxn>
              <a:cxn ang="0">
                <a:pos x="24180" y="0"/>
              </a:cxn>
            </a:cxnLst>
            <a:rect l="0" t="0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3"/>
                </a:lnTo>
                <a:lnTo>
                  <a:pt x="235906" y="14792"/>
                </a:lnTo>
                <a:lnTo>
                  <a:pt x="237814" y="24183"/>
                </a:lnTo>
                <a:lnTo>
                  <a:pt x="237814" y="213633"/>
                </a:lnTo>
                <a:lnTo>
                  <a:pt x="235906" y="223022"/>
                </a:lnTo>
                <a:lnTo>
                  <a:pt x="230711" y="230711"/>
                </a:lnTo>
                <a:lnTo>
                  <a:pt x="223021" y="235906"/>
                </a:lnTo>
                <a:lnTo>
                  <a:pt x="213630" y="237814"/>
                </a:lnTo>
                <a:lnTo>
                  <a:pt x="24180" y="237814"/>
                </a:lnTo>
                <a:lnTo>
                  <a:pt x="14791" y="235906"/>
                </a:lnTo>
                <a:lnTo>
                  <a:pt x="7102" y="230711"/>
                </a:lnTo>
                <a:lnTo>
                  <a:pt x="1907" y="223022"/>
                </a:lnTo>
                <a:lnTo>
                  <a:pt x="0" y="213633"/>
                </a:lnTo>
                <a:lnTo>
                  <a:pt x="0" y="24183"/>
                </a:lnTo>
                <a:lnTo>
                  <a:pt x="1907" y="14792"/>
                </a:lnTo>
                <a:lnTo>
                  <a:pt x="7102" y="7103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49" name="object 170"/>
          <p:cNvSpPr>
            <a:spLocks/>
          </p:cNvSpPr>
          <p:nvPr/>
        </p:nvSpPr>
        <p:spPr bwMode="auto">
          <a:xfrm>
            <a:off x="2252663" y="5078413"/>
            <a:ext cx="238125" cy="238125"/>
          </a:xfrm>
          <a:custGeom>
            <a:avLst/>
            <a:gdLst/>
            <a:ahLst/>
            <a:cxnLst>
              <a:cxn ang="0">
                <a:pos x="0" y="86487"/>
              </a:cxn>
              <a:cxn ang="0">
                <a:pos x="0" y="24174"/>
              </a:cxn>
              <a:cxn ang="0">
                <a:pos x="1908" y="14788"/>
              </a:cxn>
              <a:cxn ang="0">
                <a:pos x="7105" y="7101"/>
              </a:cxn>
              <a:cxn ang="0">
                <a:pos x="14796" y="1907"/>
              </a:cxn>
              <a:cxn ang="0">
                <a:pos x="24187" y="0"/>
              </a:cxn>
              <a:cxn ang="0">
                <a:pos x="213626" y="0"/>
              </a:cxn>
              <a:cxn ang="0">
                <a:pos x="223016" y="1907"/>
              </a:cxn>
              <a:cxn ang="0">
                <a:pos x="230707" y="7101"/>
              </a:cxn>
              <a:cxn ang="0">
                <a:pos x="235904" y="14788"/>
              </a:cxn>
              <a:cxn ang="0">
                <a:pos x="237813" y="24174"/>
              </a:cxn>
              <a:cxn ang="0">
                <a:pos x="237813" y="213620"/>
              </a:cxn>
              <a:cxn ang="0">
                <a:pos x="235904" y="223009"/>
              </a:cxn>
              <a:cxn ang="0">
                <a:pos x="230707" y="230698"/>
              </a:cxn>
              <a:cxn ang="0">
                <a:pos x="223016" y="235893"/>
              </a:cxn>
              <a:cxn ang="0">
                <a:pos x="213626" y="237801"/>
              </a:cxn>
              <a:cxn ang="0">
                <a:pos x="140899" y="237801"/>
              </a:cxn>
            </a:cxnLst>
            <a:rect l="0" t="0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08" y="14788"/>
                </a:lnTo>
                <a:lnTo>
                  <a:pt x="7105" y="7101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6" y="1907"/>
                </a:lnTo>
                <a:lnTo>
                  <a:pt x="230707" y="7101"/>
                </a:lnTo>
                <a:lnTo>
                  <a:pt x="235904" y="14788"/>
                </a:lnTo>
                <a:lnTo>
                  <a:pt x="237813" y="24174"/>
                </a:lnTo>
                <a:lnTo>
                  <a:pt x="237813" y="213620"/>
                </a:lnTo>
                <a:lnTo>
                  <a:pt x="235904" y="223009"/>
                </a:lnTo>
                <a:lnTo>
                  <a:pt x="230707" y="230698"/>
                </a:lnTo>
                <a:lnTo>
                  <a:pt x="223016" y="235893"/>
                </a:lnTo>
                <a:lnTo>
                  <a:pt x="213626" y="237801"/>
                </a:lnTo>
                <a:lnTo>
                  <a:pt x="140899" y="237801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50" name="object 174"/>
          <p:cNvSpPr>
            <a:spLocks/>
          </p:cNvSpPr>
          <p:nvPr/>
        </p:nvSpPr>
        <p:spPr bwMode="auto">
          <a:xfrm>
            <a:off x="2155825" y="5165725"/>
            <a:ext cx="238125" cy="238125"/>
          </a:xfrm>
          <a:custGeom>
            <a:avLst/>
            <a:gdLst/>
            <a:ahLst/>
            <a:cxnLst>
              <a:cxn ang="0">
                <a:pos x="24180" y="0"/>
              </a:cxn>
              <a:cxn ang="0">
                <a:pos x="213633" y="0"/>
              </a:cxn>
              <a:cxn ang="0">
                <a:pos x="223022" y="1907"/>
              </a:cxn>
              <a:cxn ang="0">
                <a:pos x="230711" y="7101"/>
              </a:cxn>
              <a:cxn ang="0">
                <a:pos x="235906" y="14790"/>
              </a:cxn>
              <a:cxn ang="0">
                <a:pos x="237814" y="24180"/>
              </a:cxn>
              <a:cxn ang="0">
                <a:pos x="237814" y="213630"/>
              </a:cxn>
              <a:cxn ang="0">
                <a:pos x="235906" y="223021"/>
              </a:cxn>
              <a:cxn ang="0">
                <a:pos x="230711" y="230709"/>
              </a:cxn>
              <a:cxn ang="0">
                <a:pos x="223022" y="235903"/>
              </a:cxn>
              <a:cxn ang="0">
                <a:pos x="213633" y="237811"/>
              </a:cxn>
              <a:cxn ang="0">
                <a:pos x="24180" y="237811"/>
              </a:cxn>
              <a:cxn ang="0">
                <a:pos x="14791" y="235903"/>
              </a:cxn>
              <a:cxn ang="0">
                <a:pos x="7102" y="230709"/>
              </a:cxn>
              <a:cxn ang="0">
                <a:pos x="1907" y="223021"/>
              </a:cxn>
              <a:cxn ang="0">
                <a:pos x="0" y="213630"/>
              </a:cxn>
              <a:cxn ang="0">
                <a:pos x="0" y="24180"/>
              </a:cxn>
              <a:cxn ang="0">
                <a:pos x="1907" y="14790"/>
              </a:cxn>
              <a:cxn ang="0">
                <a:pos x="7102" y="7101"/>
              </a:cxn>
              <a:cxn ang="0">
                <a:pos x="14791" y="1907"/>
              </a:cxn>
              <a:cxn ang="0">
                <a:pos x="24180" y="0"/>
              </a:cxn>
            </a:cxnLst>
            <a:rect l="0" t="0" r="r" b="b"/>
            <a:pathLst>
              <a:path w="238125" h="238125">
                <a:moveTo>
                  <a:pt x="24180" y="0"/>
                </a:moveTo>
                <a:lnTo>
                  <a:pt x="213633" y="0"/>
                </a:lnTo>
                <a:lnTo>
                  <a:pt x="223022" y="1907"/>
                </a:lnTo>
                <a:lnTo>
                  <a:pt x="230711" y="7101"/>
                </a:lnTo>
                <a:lnTo>
                  <a:pt x="235906" y="14790"/>
                </a:lnTo>
                <a:lnTo>
                  <a:pt x="237814" y="24180"/>
                </a:lnTo>
                <a:lnTo>
                  <a:pt x="237814" y="213630"/>
                </a:lnTo>
                <a:lnTo>
                  <a:pt x="235906" y="223021"/>
                </a:lnTo>
                <a:lnTo>
                  <a:pt x="230711" y="230709"/>
                </a:lnTo>
                <a:lnTo>
                  <a:pt x="223022" y="235903"/>
                </a:lnTo>
                <a:lnTo>
                  <a:pt x="213633" y="237811"/>
                </a:lnTo>
                <a:lnTo>
                  <a:pt x="24180" y="237811"/>
                </a:lnTo>
                <a:lnTo>
                  <a:pt x="14791" y="235903"/>
                </a:lnTo>
                <a:lnTo>
                  <a:pt x="7102" y="230709"/>
                </a:lnTo>
                <a:lnTo>
                  <a:pt x="1907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7" y="14790"/>
                </a:lnTo>
                <a:lnTo>
                  <a:pt x="7102" y="7101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51" name="object 176"/>
          <p:cNvSpPr>
            <a:spLocks/>
          </p:cNvSpPr>
          <p:nvPr/>
        </p:nvSpPr>
        <p:spPr bwMode="auto">
          <a:xfrm>
            <a:off x="2747963" y="5078413"/>
            <a:ext cx="238125" cy="238125"/>
          </a:xfrm>
          <a:custGeom>
            <a:avLst/>
            <a:gdLst/>
            <a:ahLst/>
            <a:cxnLst>
              <a:cxn ang="0">
                <a:pos x="0" y="86487"/>
              </a:cxn>
              <a:cxn ang="0">
                <a:pos x="0" y="24174"/>
              </a:cxn>
              <a:cxn ang="0">
                <a:pos x="1907" y="14788"/>
              </a:cxn>
              <a:cxn ang="0">
                <a:pos x="7102" y="7101"/>
              </a:cxn>
              <a:cxn ang="0">
                <a:pos x="14791" y="1907"/>
              </a:cxn>
              <a:cxn ang="0">
                <a:pos x="24180" y="0"/>
              </a:cxn>
              <a:cxn ang="0">
                <a:pos x="213620" y="0"/>
              </a:cxn>
              <a:cxn ang="0">
                <a:pos x="223010" y="1907"/>
              </a:cxn>
              <a:cxn ang="0">
                <a:pos x="230701" y="7101"/>
              </a:cxn>
              <a:cxn ang="0">
                <a:pos x="235898" y="14788"/>
              </a:cxn>
              <a:cxn ang="0">
                <a:pos x="237807" y="24174"/>
              </a:cxn>
              <a:cxn ang="0">
                <a:pos x="237807" y="213620"/>
              </a:cxn>
              <a:cxn ang="0">
                <a:pos x="235898" y="223009"/>
              </a:cxn>
              <a:cxn ang="0">
                <a:pos x="230701" y="230698"/>
              </a:cxn>
              <a:cxn ang="0">
                <a:pos x="223010" y="235893"/>
              </a:cxn>
              <a:cxn ang="0">
                <a:pos x="213620" y="237801"/>
              </a:cxn>
              <a:cxn ang="0">
                <a:pos x="140893" y="237801"/>
              </a:cxn>
            </a:cxnLst>
            <a:rect l="0" t="0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07" y="14788"/>
                </a:lnTo>
                <a:lnTo>
                  <a:pt x="7102" y="7101"/>
                </a:lnTo>
                <a:lnTo>
                  <a:pt x="14791" y="1907"/>
                </a:lnTo>
                <a:lnTo>
                  <a:pt x="24180" y="0"/>
                </a:lnTo>
                <a:lnTo>
                  <a:pt x="213620" y="0"/>
                </a:lnTo>
                <a:lnTo>
                  <a:pt x="223010" y="1907"/>
                </a:lnTo>
                <a:lnTo>
                  <a:pt x="230701" y="7101"/>
                </a:lnTo>
                <a:lnTo>
                  <a:pt x="235898" y="14788"/>
                </a:lnTo>
                <a:lnTo>
                  <a:pt x="237807" y="24174"/>
                </a:lnTo>
                <a:lnTo>
                  <a:pt x="237807" y="213620"/>
                </a:lnTo>
                <a:lnTo>
                  <a:pt x="235898" y="223009"/>
                </a:lnTo>
                <a:lnTo>
                  <a:pt x="230701" y="230698"/>
                </a:lnTo>
                <a:lnTo>
                  <a:pt x="223010" y="235893"/>
                </a:lnTo>
                <a:lnTo>
                  <a:pt x="213620" y="237801"/>
                </a:lnTo>
                <a:lnTo>
                  <a:pt x="140893" y="237801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52" name="object 180"/>
          <p:cNvSpPr>
            <a:spLocks/>
          </p:cNvSpPr>
          <p:nvPr/>
        </p:nvSpPr>
        <p:spPr bwMode="auto">
          <a:xfrm>
            <a:off x="2651125" y="5165725"/>
            <a:ext cx="238125" cy="238125"/>
          </a:xfrm>
          <a:custGeom>
            <a:avLst/>
            <a:gdLst/>
            <a:ahLst/>
            <a:cxnLst>
              <a:cxn ang="0">
                <a:pos x="24183" y="0"/>
              </a:cxn>
              <a:cxn ang="0">
                <a:pos x="213642" y="0"/>
              </a:cxn>
              <a:cxn ang="0">
                <a:pos x="223021" y="1907"/>
              </a:cxn>
              <a:cxn ang="0">
                <a:pos x="230708" y="7101"/>
              </a:cxn>
              <a:cxn ang="0">
                <a:pos x="235904" y="14790"/>
              </a:cxn>
              <a:cxn ang="0">
                <a:pos x="237814" y="24180"/>
              </a:cxn>
              <a:cxn ang="0">
                <a:pos x="237814" y="213630"/>
              </a:cxn>
              <a:cxn ang="0">
                <a:pos x="235904" y="223021"/>
              </a:cxn>
              <a:cxn ang="0">
                <a:pos x="230708" y="230709"/>
              </a:cxn>
              <a:cxn ang="0">
                <a:pos x="223021" y="235903"/>
              </a:cxn>
              <a:cxn ang="0">
                <a:pos x="213642" y="237811"/>
              </a:cxn>
              <a:cxn ang="0">
                <a:pos x="24183" y="237811"/>
              </a:cxn>
              <a:cxn ang="0">
                <a:pos x="14792" y="235903"/>
              </a:cxn>
              <a:cxn ang="0">
                <a:pos x="7103" y="230709"/>
              </a:cxn>
              <a:cxn ang="0">
                <a:pos x="1907" y="223021"/>
              </a:cxn>
              <a:cxn ang="0">
                <a:pos x="0" y="213630"/>
              </a:cxn>
              <a:cxn ang="0">
                <a:pos x="0" y="24180"/>
              </a:cxn>
              <a:cxn ang="0">
                <a:pos x="1907" y="14790"/>
              </a:cxn>
              <a:cxn ang="0">
                <a:pos x="7103" y="7101"/>
              </a:cxn>
              <a:cxn ang="0">
                <a:pos x="14792" y="1907"/>
              </a:cxn>
              <a:cxn ang="0">
                <a:pos x="24183" y="0"/>
              </a:cxn>
            </a:cxnLst>
            <a:rect l="0" t="0" r="r" b="b"/>
            <a:pathLst>
              <a:path w="238125" h="238125">
                <a:moveTo>
                  <a:pt x="24183" y="0"/>
                </a:moveTo>
                <a:lnTo>
                  <a:pt x="213642" y="0"/>
                </a:lnTo>
                <a:lnTo>
                  <a:pt x="223021" y="1907"/>
                </a:lnTo>
                <a:lnTo>
                  <a:pt x="230708" y="7101"/>
                </a:lnTo>
                <a:lnTo>
                  <a:pt x="235904" y="14790"/>
                </a:lnTo>
                <a:lnTo>
                  <a:pt x="237814" y="24180"/>
                </a:lnTo>
                <a:lnTo>
                  <a:pt x="237814" y="213630"/>
                </a:lnTo>
                <a:lnTo>
                  <a:pt x="235904" y="223021"/>
                </a:lnTo>
                <a:lnTo>
                  <a:pt x="230708" y="230709"/>
                </a:lnTo>
                <a:lnTo>
                  <a:pt x="223021" y="235903"/>
                </a:lnTo>
                <a:lnTo>
                  <a:pt x="213642" y="237811"/>
                </a:lnTo>
                <a:lnTo>
                  <a:pt x="24183" y="237811"/>
                </a:lnTo>
                <a:lnTo>
                  <a:pt x="14792" y="235903"/>
                </a:lnTo>
                <a:lnTo>
                  <a:pt x="7103" y="230709"/>
                </a:lnTo>
                <a:lnTo>
                  <a:pt x="1907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7" y="14790"/>
                </a:lnTo>
                <a:lnTo>
                  <a:pt x="7103" y="7101"/>
                </a:lnTo>
                <a:lnTo>
                  <a:pt x="14792" y="1907"/>
                </a:lnTo>
                <a:lnTo>
                  <a:pt x="24183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53" name="object 182"/>
          <p:cNvSpPr>
            <a:spLocks/>
          </p:cNvSpPr>
          <p:nvPr/>
        </p:nvSpPr>
        <p:spPr bwMode="auto">
          <a:xfrm>
            <a:off x="3244850" y="5078413"/>
            <a:ext cx="238125" cy="238125"/>
          </a:xfrm>
          <a:custGeom>
            <a:avLst/>
            <a:gdLst/>
            <a:ahLst/>
            <a:cxnLst>
              <a:cxn ang="0">
                <a:pos x="0" y="86487"/>
              </a:cxn>
              <a:cxn ang="0">
                <a:pos x="0" y="24174"/>
              </a:cxn>
              <a:cxn ang="0">
                <a:pos x="1907" y="14788"/>
              </a:cxn>
              <a:cxn ang="0">
                <a:pos x="7102" y="7101"/>
              </a:cxn>
              <a:cxn ang="0">
                <a:pos x="14791" y="1907"/>
              </a:cxn>
              <a:cxn ang="0">
                <a:pos x="24180" y="0"/>
              </a:cxn>
              <a:cxn ang="0">
                <a:pos x="213614" y="0"/>
              </a:cxn>
              <a:cxn ang="0">
                <a:pos x="223007" y="1907"/>
              </a:cxn>
              <a:cxn ang="0">
                <a:pos x="230697" y="7101"/>
              </a:cxn>
              <a:cxn ang="0">
                <a:pos x="235893" y="14788"/>
              </a:cxn>
              <a:cxn ang="0">
                <a:pos x="237801" y="24174"/>
              </a:cxn>
              <a:cxn ang="0">
                <a:pos x="237801" y="213620"/>
              </a:cxn>
              <a:cxn ang="0">
                <a:pos x="235893" y="223009"/>
              </a:cxn>
              <a:cxn ang="0">
                <a:pos x="230697" y="230698"/>
              </a:cxn>
              <a:cxn ang="0">
                <a:pos x="223007" y="235893"/>
              </a:cxn>
              <a:cxn ang="0">
                <a:pos x="213614" y="237801"/>
              </a:cxn>
              <a:cxn ang="0">
                <a:pos x="140887" y="237801"/>
              </a:cxn>
            </a:cxnLst>
            <a:rect l="0" t="0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07" y="14788"/>
                </a:lnTo>
                <a:lnTo>
                  <a:pt x="7102" y="7101"/>
                </a:lnTo>
                <a:lnTo>
                  <a:pt x="14791" y="1907"/>
                </a:lnTo>
                <a:lnTo>
                  <a:pt x="24180" y="0"/>
                </a:lnTo>
                <a:lnTo>
                  <a:pt x="213614" y="0"/>
                </a:lnTo>
                <a:lnTo>
                  <a:pt x="223007" y="1907"/>
                </a:lnTo>
                <a:lnTo>
                  <a:pt x="230697" y="7101"/>
                </a:lnTo>
                <a:lnTo>
                  <a:pt x="235893" y="14788"/>
                </a:lnTo>
                <a:lnTo>
                  <a:pt x="237801" y="24174"/>
                </a:lnTo>
                <a:lnTo>
                  <a:pt x="237801" y="213620"/>
                </a:lnTo>
                <a:lnTo>
                  <a:pt x="235893" y="223009"/>
                </a:lnTo>
                <a:lnTo>
                  <a:pt x="230697" y="230698"/>
                </a:lnTo>
                <a:lnTo>
                  <a:pt x="223007" y="235893"/>
                </a:lnTo>
                <a:lnTo>
                  <a:pt x="213614" y="237801"/>
                </a:lnTo>
                <a:lnTo>
                  <a:pt x="140887" y="237801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54" name="object 186"/>
          <p:cNvSpPr>
            <a:spLocks/>
          </p:cNvSpPr>
          <p:nvPr/>
        </p:nvSpPr>
        <p:spPr bwMode="auto">
          <a:xfrm>
            <a:off x="3148013" y="5165725"/>
            <a:ext cx="238125" cy="238125"/>
          </a:xfrm>
          <a:custGeom>
            <a:avLst/>
            <a:gdLst/>
            <a:ahLst/>
            <a:cxnLst>
              <a:cxn ang="0">
                <a:pos x="24172" y="0"/>
              </a:cxn>
              <a:cxn ang="0">
                <a:pos x="213625" y="0"/>
              </a:cxn>
              <a:cxn ang="0">
                <a:pos x="223021" y="1907"/>
              </a:cxn>
              <a:cxn ang="0">
                <a:pos x="230716" y="7101"/>
              </a:cxn>
              <a:cxn ang="0">
                <a:pos x="235915" y="14790"/>
              </a:cxn>
              <a:cxn ang="0">
                <a:pos x="237825" y="24180"/>
              </a:cxn>
              <a:cxn ang="0">
                <a:pos x="237825" y="213630"/>
              </a:cxn>
              <a:cxn ang="0">
                <a:pos x="235915" y="223021"/>
              </a:cxn>
              <a:cxn ang="0">
                <a:pos x="230716" y="230709"/>
              </a:cxn>
              <a:cxn ang="0">
                <a:pos x="223021" y="235903"/>
              </a:cxn>
              <a:cxn ang="0">
                <a:pos x="213625" y="237811"/>
              </a:cxn>
              <a:cxn ang="0">
                <a:pos x="24172" y="237811"/>
              </a:cxn>
              <a:cxn ang="0">
                <a:pos x="14792" y="235903"/>
              </a:cxn>
              <a:cxn ang="0">
                <a:pos x="7105" y="230709"/>
              </a:cxn>
              <a:cxn ang="0">
                <a:pos x="1909" y="223021"/>
              </a:cxn>
              <a:cxn ang="0">
                <a:pos x="0" y="213630"/>
              </a:cxn>
              <a:cxn ang="0">
                <a:pos x="0" y="24180"/>
              </a:cxn>
              <a:cxn ang="0">
                <a:pos x="1909" y="14790"/>
              </a:cxn>
              <a:cxn ang="0">
                <a:pos x="7105" y="7101"/>
              </a:cxn>
              <a:cxn ang="0">
                <a:pos x="14792" y="1907"/>
              </a:cxn>
              <a:cxn ang="0">
                <a:pos x="24172" y="0"/>
              </a:cxn>
            </a:cxnLst>
            <a:rect l="0" t="0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21" y="1907"/>
                </a:lnTo>
                <a:lnTo>
                  <a:pt x="230716" y="7101"/>
                </a:lnTo>
                <a:lnTo>
                  <a:pt x="235915" y="14790"/>
                </a:lnTo>
                <a:lnTo>
                  <a:pt x="237825" y="24180"/>
                </a:lnTo>
                <a:lnTo>
                  <a:pt x="237825" y="213630"/>
                </a:lnTo>
                <a:lnTo>
                  <a:pt x="235915" y="223021"/>
                </a:lnTo>
                <a:lnTo>
                  <a:pt x="230716" y="230709"/>
                </a:lnTo>
                <a:lnTo>
                  <a:pt x="223021" y="235903"/>
                </a:lnTo>
                <a:lnTo>
                  <a:pt x="213625" y="237811"/>
                </a:lnTo>
                <a:lnTo>
                  <a:pt x="24172" y="237811"/>
                </a:lnTo>
                <a:lnTo>
                  <a:pt x="14792" y="235903"/>
                </a:lnTo>
                <a:lnTo>
                  <a:pt x="7105" y="230709"/>
                </a:lnTo>
                <a:lnTo>
                  <a:pt x="1909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9" y="14790"/>
                </a:lnTo>
                <a:lnTo>
                  <a:pt x="7105" y="7101"/>
                </a:lnTo>
                <a:lnTo>
                  <a:pt x="14792" y="1907"/>
                </a:lnTo>
                <a:lnTo>
                  <a:pt x="24172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55" name="object 194"/>
          <p:cNvSpPr>
            <a:spLocks/>
          </p:cNvSpPr>
          <p:nvPr/>
        </p:nvSpPr>
        <p:spPr bwMode="auto">
          <a:xfrm>
            <a:off x="4237038" y="5078413"/>
            <a:ext cx="238125" cy="238125"/>
          </a:xfrm>
          <a:custGeom>
            <a:avLst/>
            <a:gdLst/>
            <a:ahLst/>
            <a:cxnLst>
              <a:cxn ang="0">
                <a:pos x="0" y="86487"/>
              </a:cxn>
              <a:cxn ang="0">
                <a:pos x="0" y="24174"/>
              </a:cxn>
              <a:cxn ang="0">
                <a:pos x="1907" y="14788"/>
              </a:cxn>
              <a:cxn ang="0">
                <a:pos x="7102" y="7101"/>
              </a:cxn>
              <a:cxn ang="0">
                <a:pos x="14791" y="1907"/>
              </a:cxn>
              <a:cxn ang="0">
                <a:pos x="24180" y="0"/>
              </a:cxn>
              <a:cxn ang="0">
                <a:pos x="213614" y="0"/>
              </a:cxn>
              <a:cxn ang="0">
                <a:pos x="223007" y="1907"/>
              </a:cxn>
              <a:cxn ang="0">
                <a:pos x="230697" y="7101"/>
              </a:cxn>
              <a:cxn ang="0">
                <a:pos x="235893" y="14788"/>
              </a:cxn>
              <a:cxn ang="0">
                <a:pos x="237801" y="24174"/>
              </a:cxn>
              <a:cxn ang="0">
                <a:pos x="237801" y="213620"/>
              </a:cxn>
              <a:cxn ang="0">
                <a:pos x="235893" y="223009"/>
              </a:cxn>
              <a:cxn ang="0">
                <a:pos x="230697" y="230698"/>
              </a:cxn>
              <a:cxn ang="0">
                <a:pos x="223007" y="235893"/>
              </a:cxn>
              <a:cxn ang="0">
                <a:pos x="213614" y="237801"/>
              </a:cxn>
              <a:cxn ang="0">
                <a:pos x="140893" y="237801"/>
              </a:cxn>
            </a:cxnLst>
            <a:rect l="0" t="0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07" y="14788"/>
                </a:lnTo>
                <a:lnTo>
                  <a:pt x="7102" y="7101"/>
                </a:lnTo>
                <a:lnTo>
                  <a:pt x="14791" y="1907"/>
                </a:lnTo>
                <a:lnTo>
                  <a:pt x="24180" y="0"/>
                </a:lnTo>
                <a:lnTo>
                  <a:pt x="213614" y="0"/>
                </a:lnTo>
                <a:lnTo>
                  <a:pt x="223007" y="1907"/>
                </a:lnTo>
                <a:lnTo>
                  <a:pt x="230697" y="7101"/>
                </a:lnTo>
                <a:lnTo>
                  <a:pt x="235893" y="14788"/>
                </a:lnTo>
                <a:lnTo>
                  <a:pt x="237801" y="24174"/>
                </a:lnTo>
                <a:lnTo>
                  <a:pt x="237801" y="213620"/>
                </a:lnTo>
                <a:lnTo>
                  <a:pt x="235893" y="223009"/>
                </a:lnTo>
                <a:lnTo>
                  <a:pt x="230697" y="230698"/>
                </a:lnTo>
                <a:lnTo>
                  <a:pt x="223007" y="235893"/>
                </a:lnTo>
                <a:lnTo>
                  <a:pt x="213614" y="237801"/>
                </a:lnTo>
                <a:lnTo>
                  <a:pt x="140893" y="237801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56" name="object 198"/>
          <p:cNvSpPr>
            <a:spLocks/>
          </p:cNvSpPr>
          <p:nvPr/>
        </p:nvSpPr>
        <p:spPr bwMode="auto">
          <a:xfrm>
            <a:off x="4140200" y="5165725"/>
            <a:ext cx="238125" cy="238125"/>
          </a:xfrm>
          <a:custGeom>
            <a:avLst/>
            <a:gdLst/>
            <a:ahLst/>
            <a:cxnLst>
              <a:cxn ang="0">
                <a:pos x="24172" y="0"/>
              </a:cxn>
              <a:cxn ang="0">
                <a:pos x="213625" y="0"/>
              </a:cxn>
              <a:cxn ang="0">
                <a:pos x="223021" y="1907"/>
              </a:cxn>
              <a:cxn ang="0">
                <a:pos x="230716" y="7101"/>
              </a:cxn>
              <a:cxn ang="0">
                <a:pos x="235915" y="14790"/>
              </a:cxn>
              <a:cxn ang="0">
                <a:pos x="237825" y="24180"/>
              </a:cxn>
              <a:cxn ang="0">
                <a:pos x="237825" y="213630"/>
              </a:cxn>
              <a:cxn ang="0">
                <a:pos x="235915" y="223021"/>
              </a:cxn>
              <a:cxn ang="0">
                <a:pos x="230716" y="230709"/>
              </a:cxn>
              <a:cxn ang="0">
                <a:pos x="223021" y="235903"/>
              </a:cxn>
              <a:cxn ang="0">
                <a:pos x="213625" y="237811"/>
              </a:cxn>
              <a:cxn ang="0">
                <a:pos x="24172" y="237811"/>
              </a:cxn>
              <a:cxn ang="0">
                <a:pos x="14792" y="235903"/>
              </a:cxn>
              <a:cxn ang="0">
                <a:pos x="7105" y="230709"/>
              </a:cxn>
              <a:cxn ang="0">
                <a:pos x="1909" y="223021"/>
              </a:cxn>
              <a:cxn ang="0">
                <a:pos x="0" y="213630"/>
              </a:cxn>
              <a:cxn ang="0">
                <a:pos x="0" y="24180"/>
              </a:cxn>
              <a:cxn ang="0">
                <a:pos x="1909" y="14790"/>
              </a:cxn>
              <a:cxn ang="0">
                <a:pos x="7105" y="7101"/>
              </a:cxn>
              <a:cxn ang="0">
                <a:pos x="14792" y="1907"/>
              </a:cxn>
              <a:cxn ang="0">
                <a:pos x="24172" y="0"/>
              </a:cxn>
            </a:cxnLst>
            <a:rect l="0" t="0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21" y="1907"/>
                </a:lnTo>
                <a:lnTo>
                  <a:pt x="230716" y="7101"/>
                </a:lnTo>
                <a:lnTo>
                  <a:pt x="235915" y="14790"/>
                </a:lnTo>
                <a:lnTo>
                  <a:pt x="237825" y="24180"/>
                </a:lnTo>
                <a:lnTo>
                  <a:pt x="237825" y="213630"/>
                </a:lnTo>
                <a:lnTo>
                  <a:pt x="235915" y="223021"/>
                </a:lnTo>
                <a:lnTo>
                  <a:pt x="230716" y="230709"/>
                </a:lnTo>
                <a:lnTo>
                  <a:pt x="223021" y="235903"/>
                </a:lnTo>
                <a:lnTo>
                  <a:pt x="213625" y="237811"/>
                </a:lnTo>
                <a:lnTo>
                  <a:pt x="24172" y="237811"/>
                </a:lnTo>
                <a:lnTo>
                  <a:pt x="14792" y="235903"/>
                </a:lnTo>
                <a:lnTo>
                  <a:pt x="7105" y="230709"/>
                </a:lnTo>
                <a:lnTo>
                  <a:pt x="1909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9" y="14790"/>
                </a:lnTo>
                <a:lnTo>
                  <a:pt x="7105" y="7101"/>
                </a:lnTo>
                <a:lnTo>
                  <a:pt x="14792" y="1907"/>
                </a:lnTo>
                <a:lnTo>
                  <a:pt x="24172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57" name="object 200"/>
          <p:cNvSpPr>
            <a:spLocks/>
          </p:cNvSpPr>
          <p:nvPr/>
        </p:nvSpPr>
        <p:spPr bwMode="auto">
          <a:xfrm>
            <a:off x="4732338" y="5078413"/>
            <a:ext cx="238125" cy="238125"/>
          </a:xfrm>
          <a:custGeom>
            <a:avLst/>
            <a:gdLst/>
            <a:ahLst/>
            <a:cxnLst>
              <a:cxn ang="0">
                <a:pos x="0" y="86487"/>
              </a:cxn>
              <a:cxn ang="0">
                <a:pos x="0" y="24174"/>
              </a:cxn>
              <a:cxn ang="0">
                <a:pos x="1906" y="14788"/>
              </a:cxn>
              <a:cxn ang="0">
                <a:pos x="7100" y="7101"/>
              </a:cxn>
              <a:cxn ang="0">
                <a:pos x="14788" y="1907"/>
              </a:cxn>
              <a:cxn ang="0">
                <a:pos x="24180" y="0"/>
              </a:cxn>
              <a:cxn ang="0">
                <a:pos x="213614" y="0"/>
              </a:cxn>
              <a:cxn ang="0">
                <a:pos x="223007" y="1907"/>
              </a:cxn>
              <a:cxn ang="0">
                <a:pos x="230697" y="7101"/>
              </a:cxn>
              <a:cxn ang="0">
                <a:pos x="235893" y="14788"/>
              </a:cxn>
              <a:cxn ang="0">
                <a:pos x="237801" y="24174"/>
              </a:cxn>
              <a:cxn ang="0">
                <a:pos x="237801" y="213620"/>
              </a:cxn>
              <a:cxn ang="0">
                <a:pos x="235893" y="223009"/>
              </a:cxn>
              <a:cxn ang="0">
                <a:pos x="230697" y="230698"/>
              </a:cxn>
              <a:cxn ang="0">
                <a:pos x="223007" y="235893"/>
              </a:cxn>
              <a:cxn ang="0">
                <a:pos x="213614" y="237801"/>
              </a:cxn>
              <a:cxn ang="0">
                <a:pos x="140887" y="237801"/>
              </a:cxn>
            </a:cxnLst>
            <a:rect l="0" t="0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06" y="14788"/>
                </a:lnTo>
                <a:lnTo>
                  <a:pt x="7100" y="7101"/>
                </a:lnTo>
                <a:lnTo>
                  <a:pt x="14788" y="1907"/>
                </a:lnTo>
                <a:lnTo>
                  <a:pt x="24180" y="0"/>
                </a:lnTo>
                <a:lnTo>
                  <a:pt x="213614" y="0"/>
                </a:lnTo>
                <a:lnTo>
                  <a:pt x="223007" y="1907"/>
                </a:lnTo>
                <a:lnTo>
                  <a:pt x="230697" y="7101"/>
                </a:lnTo>
                <a:lnTo>
                  <a:pt x="235893" y="14788"/>
                </a:lnTo>
                <a:lnTo>
                  <a:pt x="237801" y="24174"/>
                </a:lnTo>
                <a:lnTo>
                  <a:pt x="237801" y="213620"/>
                </a:lnTo>
                <a:lnTo>
                  <a:pt x="235893" y="223009"/>
                </a:lnTo>
                <a:lnTo>
                  <a:pt x="230697" y="230698"/>
                </a:lnTo>
                <a:lnTo>
                  <a:pt x="223007" y="235893"/>
                </a:lnTo>
                <a:lnTo>
                  <a:pt x="213614" y="237801"/>
                </a:lnTo>
                <a:lnTo>
                  <a:pt x="140887" y="237801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58" name="object 204"/>
          <p:cNvSpPr>
            <a:spLocks/>
          </p:cNvSpPr>
          <p:nvPr/>
        </p:nvSpPr>
        <p:spPr bwMode="auto">
          <a:xfrm>
            <a:off x="4635500" y="5165725"/>
            <a:ext cx="238125" cy="238125"/>
          </a:xfrm>
          <a:custGeom>
            <a:avLst/>
            <a:gdLst/>
            <a:ahLst/>
            <a:cxnLst>
              <a:cxn ang="0">
                <a:pos x="24172" y="0"/>
              </a:cxn>
              <a:cxn ang="0">
                <a:pos x="213625" y="0"/>
              </a:cxn>
              <a:cxn ang="0">
                <a:pos x="223016" y="1907"/>
              </a:cxn>
              <a:cxn ang="0">
                <a:pos x="230701" y="7101"/>
              </a:cxn>
              <a:cxn ang="0">
                <a:pos x="235891" y="14790"/>
              </a:cxn>
              <a:cxn ang="0">
                <a:pos x="237797" y="24180"/>
              </a:cxn>
              <a:cxn ang="0">
                <a:pos x="237797" y="213630"/>
              </a:cxn>
              <a:cxn ang="0">
                <a:pos x="235891" y="223021"/>
              </a:cxn>
              <a:cxn ang="0">
                <a:pos x="230701" y="230709"/>
              </a:cxn>
              <a:cxn ang="0">
                <a:pos x="223016" y="235903"/>
              </a:cxn>
              <a:cxn ang="0">
                <a:pos x="213625" y="237811"/>
              </a:cxn>
              <a:cxn ang="0">
                <a:pos x="24172" y="237811"/>
              </a:cxn>
              <a:cxn ang="0">
                <a:pos x="14780" y="235903"/>
              </a:cxn>
              <a:cxn ang="0">
                <a:pos x="7095" y="230709"/>
              </a:cxn>
              <a:cxn ang="0">
                <a:pos x="1905" y="223021"/>
              </a:cxn>
              <a:cxn ang="0">
                <a:pos x="0" y="213630"/>
              </a:cxn>
              <a:cxn ang="0">
                <a:pos x="0" y="24180"/>
              </a:cxn>
              <a:cxn ang="0">
                <a:pos x="1905" y="14790"/>
              </a:cxn>
              <a:cxn ang="0">
                <a:pos x="7095" y="7101"/>
              </a:cxn>
              <a:cxn ang="0">
                <a:pos x="14780" y="1907"/>
              </a:cxn>
              <a:cxn ang="0">
                <a:pos x="24172" y="0"/>
              </a:cxn>
            </a:cxnLst>
            <a:rect l="0" t="0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7"/>
                </a:lnTo>
                <a:lnTo>
                  <a:pt x="230701" y="7101"/>
                </a:lnTo>
                <a:lnTo>
                  <a:pt x="235891" y="14790"/>
                </a:lnTo>
                <a:lnTo>
                  <a:pt x="237797" y="24180"/>
                </a:lnTo>
                <a:lnTo>
                  <a:pt x="237797" y="213630"/>
                </a:lnTo>
                <a:lnTo>
                  <a:pt x="235891" y="223021"/>
                </a:lnTo>
                <a:lnTo>
                  <a:pt x="230701" y="230709"/>
                </a:lnTo>
                <a:lnTo>
                  <a:pt x="223016" y="235903"/>
                </a:lnTo>
                <a:lnTo>
                  <a:pt x="213625" y="237811"/>
                </a:lnTo>
                <a:lnTo>
                  <a:pt x="24172" y="237811"/>
                </a:lnTo>
                <a:lnTo>
                  <a:pt x="14780" y="235903"/>
                </a:lnTo>
                <a:lnTo>
                  <a:pt x="7095" y="230709"/>
                </a:lnTo>
                <a:lnTo>
                  <a:pt x="1905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5" y="14790"/>
                </a:lnTo>
                <a:lnTo>
                  <a:pt x="7095" y="7101"/>
                </a:lnTo>
                <a:lnTo>
                  <a:pt x="14780" y="1907"/>
                </a:lnTo>
                <a:lnTo>
                  <a:pt x="24172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59" name="object 206"/>
          <p:cNvSpPr>
            <a:spLocks/>
          </p:cNvSpPr>
          <p:nvPr/>
        </p:nvSpPr>
        <p:spPr bwMode="auto">
          <a:xfrm>
            <a:off x="3244850" y="4144963"/>
            <a:ext cx="238125" cy="238125"/>
          </a:xfrm>
          <a:custGeom>
            <a:avLst/>
            <a:gdLst/>
            <a:ahLst/>
            <a:cxnLst>
              <a:cxn ang="0">
                <a:pos x="0" y="86493"/>
              </a:cxn>
              <a:cxn ang="0">
                <a:pos x="0" y="24180"/>
              </a:cxn>
              <a:cxn ang="0">
                <a:pos x="1907" y="14793"/>
              </a:cxn>
              <a:cxn ang="0">
                <a:pos x="7102" y="7104"/>
              </a:cxn>
              <a:cxn ang="0">
                <a:pos x="14791" y="1908"/>
              </a:cxn>
              <a:cxn ang="0">
                <a:pos x="24180" y="0"/>
              </a:cxn>
              <a:cxn ang="0">
                <a:pos x="213614" y="0"/>
              </a:cxn>
              <a:cxn ang="0">
                <a:pos x="223007" y="1908"/>
              </a:cxn>
              <a:cxn ang="0">
                <a:pos x="230697" y="7104"/>
              </a:cxn>
              <a:cxn ang="0">
                <a:pos x="235893" y="14793"/>
              </a:cxn>
              <a:cxn ang="0">
                <a:pos x="237801" y="24180"/>
              </a:cxn>
              <a:cxn ang="0">
                <a:pos x="237801" y="213626"/>
              </a:cxn>
              <a:cxn ang="0">
                <a:pos x="235893" y="223016"/>
              </a:cxn>
              <a:cxn ang="0">
                <a:pos x="230697" y="230707"/>
              </a:cxn>
              <a:cxn ang="0">
                <a:pos x="223007" y="235904"/>
              </a:cxn>
              <a:cxn ang="0">
                <a:pos x="213614" y="237813"/>
              </a:cxn>
              <a:cxn ang="0">
                <a:pos x="140887" y="237813"/>
              </a:cxn>
            </a:cxnLst>
            <a:rect l="0" t="0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2" y="7104"/>
                </a:lnTo>
                <a:lnTo>
                  <a:pt x="14791" y="1908"/>
                </a:lnTo>
                <a:lnTo>
                  <a:pt x="24180" y="0"/>
                </a:lnTo>
                <a:lnTo>
                  <a:pt x="213614" y="0"/>
                </a:lnTo>
                <a:lnTo>
                  <a:pt x="223007" y="1908"/>
                </a:lnTo>
                <a:lnTo>
                  <a:pt x="230697" y="7104"/>
                </a:lnTo>
                <a:lnTo>
                  <a:pt x="235893" y="14793"/>
                </a:lnTo>
                <a:lnTo>
                  <a:pt x="237801" y="24180"/>
                </a:lnTo>
                <a:lnTo>
                  <a:pt x="237801" y="213626"/>
                </a:lnTo>
                <a:lnTo>
                  <a:pt x="235893" y="223016"/>
                </a:lnTo>
                <a:lnTo>
                  <a:pt x="230697" y="230707"/>
                </a:lnTo>
                <a:lnTo>
                  <a:pt x="223007" y="235904"/>
                </a:lnTo>
                <a:lnTo>
                  <a:pt x="213614" y="237813"/>
                </a:lnTo>
                <a:lnTo>
                  <a:pt x="140887" y="237813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60" name="object 210"/>
          <p:cNvSpPr>
            <a:spLocks/>
          </p:cNvSpPr>
          <p:nvPr/>
        </p:nvSpPr>
        <p:spPr bwMode="auto">
          <a:xfrm>
            <a:off x="3148013" y="4232275"/>
            <a:ext cx="238125" cy="238125"/>
          </a:xfrm>
          <a:custGeom>
            <a:avLst/>
            <a:gdLst/>
            <a:ahLst/>
            <a:cxnLst>
              <a:cxn ang="0">
                <a:pos x="24172" y="0"/>
              </a:cxn>
              <a:cxn ang="0">
                <a:pos x="213625" y="0"/>
              </a:cxn>
              <a:cxn ang="0">
                <a:pos x="223021" y="1905"/>
              </a:cxn>
              <a:cxn ang="0">
                <a:pos x="230716" y="7095"/>
              </a:cxn>
              <a:cxn ang="0">
                <a:pos x="235915" y="14780"/>
              </a:cxn>
              <a:cxn ang="0">
                <a:pos x="237825" y="24172"/>
              </a:cxn>
              <a:cxn ang="0">
                <a:pos x="237825" y="213625"/>
              </a:cxn>
              <a:cxn ang="0">
                <a:pos x="235915" y="223021"/>
              </a:cxn>
              <a:cxn ang="0">
                <a:pos x="230716" y="230716"/>
              </a:cxn>
              <a:cxn ang="0">
                <a:pos x="223021" y="235915"/>
              </a:cxn>
              <a:cxn ang="0">
                <a:pos x="213625" y="237825"/>
              </a:cxn>
              <a:cxn ang="0">
                <a:pos x="24172" y="237825"/>
              </a:cxn>
              <a:cxn ang="0">
                <a:pos x="14792" y="235915"/>
              </a:cxn>
              <a:cxn ang="0">
                <a:pos x="7105" y="230716"/>
              </a:cxn>
              <a:cxn ang="0">
                <a:pos x="1909" y="223021"/>
              </a:cxn>
              <a:cxn ang="0">
                <a:pos x="0" y="213625"/>
              </a:cxn>
              <a:cxn ang="0">
                <a:pos x="0" y="24172"/>
              </a:cxn>
              <a:cxn ang="0">
                <a:pos x="1909" y="14780"/>
              </a:cxn>
              <a:cxn ang="0">
                <a:pos x="7105" y="7095"/>
              </a:cxn>
              <a:cxn ang="0">
                <a:pos x="14792" y="1905"/>
              </a:cxn>
              <a:cxn ang="0">
                <a:pos x="24172" y="0"/>
              </a:cxn>
            </a:cxnLst>
            <a:rect l="0" t="0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21" y="1905"/>
                </a:lnTo>
                <a:lnTo>
                  <a:pt x="230716" y="7095"/>
                </a:lnTo>
                <a:lnTo>
                  <a:pt x="235915" y="14780"/>
                </a:lnTo>
                <a:lnTo>
                  <a:pt x="237825" y="24172"/>
                </a:lnTo>
                <a:lnTo>
                  <a:pt x="237825" y="213625"/>
                </a:lnTo>
                <a:lnTo>
                  <a:pt x="235915" y="223021"/>
                </a:lnTo>
                <a:lnTo>
                  <a:pt x="230716" y="230716"/>
                </a:lnTo>
                <a:lnTo>
                  <a:pt x="223021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92" y="235915"/>
                </a:lnTo>
                <a:lnTo>
                  <a:pt x="7105" y="230716"/>
                </a:lnTo>
                <a:lnTo>
                  <a:pt x="1909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9" y="14780"/>
                </a:lnTo>
                <a:lnTo>
                  <a:pt x="7105" y="7095"/>
                </a:lnTo>
                <a:lnTo>
                  <a:pt x="14792" y="1905"/>
                </a:lnTo>
                <a:lnTo>
                  <a:pt x="24172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61" name="object 212"/>
          <p:cNvSpPr>
            <a:spLocks/>
          </p:cNvSpPr>
          <p:nvPr/>
        </p:nvSpPr>
        <p:spPr bwMode="auto">
          <a:xfrm>
            <a:off x="3740150" y="4144963"/>
            <a:ext cx="238125" cy="238125"/>
          </a:xfrm>
          <a:custGeom>
            <a:avLst/>
            <a:gdLst/>
            <a:ahLst/>
            <a:cxnLst>
              <a:cxn ang="0">
                <a:pos x="0" y="86493"/>
              </a:cxn>
              <a:cxn ang="0">
                <a:pos x="0" y="24180"/>
              </a:cxn>
              <a:cxn ang="0">
                <a:pos x="1907" y="14793"/>
              </a:cxn>
              <a:cxn ang="0">
                <a:pos x="7102" y="7104"/>
              </a:cxn>
              <a:cxn ang="0">
                <a:pos x="14791" y="1908"/>
              </a:cxn>
              <a:cxn ang="0">
                <a:pos x="24180" y="0"/>
              </a:cxn>
              <a:cxn ang="0">
                <a:pos x="213620" y="0"/>
              </a:cxn>
              <a:cxn ang="0">
                <a:pos x="223010" y="1908"/>
              </a:cxn>
              <a:cxn ang="0">
                <a:pos x="230701" y="7104"/>
              </a:cxn>
              <a:cxn ang="0">
                <a:pos x="235898" y="14793"/>
              </a:cxn>
              <a:cxn ang="0">
                <a:pos x="237807" y="24180"/>
              </a:cxn>
              <a:cxn ang="0">
                <a:pos x="237807" y="213626"/>
              </a:cxn>
              <a:cxn ang="0">
                <a:pos x="235898" y="223016"/>
              </a:cxn>
              <a:cxn ang="0">
                <a:pos x="230701" y="230707"/>
              </a:cxn>
              <a:cxn ang="0">
                <a:pos x="223010" y="235904"/>
              </a:cxn>
              <a:cxn ang="0">
                <a:pos x="213620" y="237813"/>
              </a:cxn>
              <a:cxn ang="0">
                <a:pos x="140893" y="237813"/>
              </a:cxn>
            </a:cxnLst>
            <a:rect l="0" t="0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2" y="7104"/>
                </a:lnTo>
                <a:lnTo>
                  <a:pt x="14791" y="1908"/>
                </a:lnTo>
                <a:lnTo>
                  <a:pt x="24180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62" name="object 216"/>
          <p:cNvSpPr>
            <a:spLocks/>
          </p:cNvSpPr>
          <p:nvPr/>
        </p:nvSpPr>
        <p:spPr bwMode="auto">
          <a:xfrm>
            <a:off x="3643313" y="4232275"/>
            <a:ext cx="238125" cy="238125"/>
          </a:xfrm>
          <a:custGeom>
            <a:avLst/>
            <a:gdLst/>
            <a:ahLst/>
            <a:cxnLst>
              <a:cxn ang="0">
                <a:pos x="24172" y="0"/>
              </a:cxn>
              <a:cxn ang="0">
                <a:pos x="213625" y="0"/>
              </a:cxn>
              <a:cxn ang="0">
                <a:pos x="223016" y="1905"/>
              </a:cxn>
              <a:cxn ang="0">
                <a:pos x="230701" y="7095"/>
              </a:cxn>
              <a:cxn ang="0">
                <a:pos x="235891" y="14780"/>
              </a:cxn>
              <a:cxn ang="0">
                <a:pos x="237797" y="24172"/>
              </a:cxn>
              <a:cxn ang="0">
                <a:pos x="237797" y="213625"/>
              </a:cxn>
              <a:cxn ang="0">
                <a:pos x="235891" y="223021"/>
              </a:cxn>
              <a:cxn ang="0">
                <a:pos x="230701" y="230716"/>
              </a:cxn>
              <a:cxn ang="0">
                <a:pos x="223016" y="235915"/>
              </a:cxn>
              <a:cxn ang="0">
                <a:pos x="213625" y="237825"/>
              </a:cxn>
              <a:cxn ang="0">
                <a:pos x="24172" y="237825"/>
              </a:cxn>
              <a:cxn ang="0">
                <a:pos x="14780" y="235915"/>
              </a:cxn>
              <a:cxn ang="0">
                <a:pos x="7095" y="230716"/>
              </a:cxn>
              <a:cxn ang="0">
                <a:pos x="1905" y="223021"/>
              </a:cxn>
              <a:cxn ang="0">
                <a:pos x="0" y="213625"/>
              </a:cxn>
              <a:cxn ang="0">
                <a:pos x="0" y="24172"/>
              </a:cxn>
              <a:cxn ang="0">
                <a:pos x="1905" y="14780"/>
              </a:cxn>
              <a:cxn ang="0">
                <a:pos x="7095" y="7095"/>
              </a:cxn>
              <a:cxn ang="0">
                <a:pos x="14780" y="1905"/>
              </a:cxn>
              <a:cxn ang="0">
                <a:pos x="24172" y="0"/>
              </a:cxn>
            </a:cxnLst>
            <a:rect l="0" t="0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5"/>
                </a:lnTo>
                <a:lnTo>
                  <a:pt x="230701" y="7095"/>
                </a:lnTo>
                <a:lnTo>
                  <a:pt x="235891" y="14780"/>
                </a:lnTo>
                <a:lnTo>
                  <a:pt x="237797" y="24172"/>
                </a:lnTo>
                <a:lnTo>
                  <a:pt x="237797" y="213625"/>
                </a:lnTo>
                <a:lnTo>
                  <a:pt x="235891" y="223021"/>
                </a:lnTo>
                <a:lnTo>
                  <a:pt x="230701" y="230716"/>
                </a:lnTo>
                <a:lnTo>
                  <a:pt x="223016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80" y="235915"/>
                </a:lnTo>
                <a:lnTo>
                  <a:pt x="7095" y="230716"/>
                </a:lnTo>
                <a:lnTo>
                  <a:pt x="1905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5" y="14780"/>
                </a:lnTo>
                <a:lnTo>
                  <a:pt x="7095" y="7095"/>
                </a:lnTo>
                <a:lnTo>
                  <a:pt x="14780" y="1905"/>
                </a:lnTo>
                <a:lnTo>
                  <a:pt x="24172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63" name="object 218"/>
          <p:cNvSpPr>
            <a:spLocks/>
          </p:cNvSpPr>
          <p:nvPr/>
        </p:nvSpPr>
        <p:spPr bwMode="auto">
          <a:xfrm>
            <a:off x="4237038" y="4144963"/>
            <a:ext cx="238125" cy="238125"/>
          </a:xfrm>
          <a:custGeom>
            <a:avLst/>
            <a:gdLst/>
            <a:ahLst/>
            <a:cxnLst>
              <a:cxn ang="0">
                <a:pos x="0" y="86493"/>
              </a:cxn>
              <a:cxn ang="0">
                <a:pos x="0" y="24180"/>
              </a:cxn>
              <a:cxn ang="0">
                <a:pos x="1907" y="14793"/>
              </a:cxn>
              <a:cxn ang="0">
                <a:pos x="7102" y="7104"/>
              </a:cxn>
              <a:cxn ang="0">
                <a:pos x="14791" y="1908"/>
              </a:cxn>
              <a:cxn ang="0">
                <a:pos x="24180" y="0"/>
              </a:cxn>
              <a:cxn ang="0">
                <a:pos x="213614" y="0"/>
              </a:cxn>
              <a:cxn ang="0">
                <a:pos x="223007" y="1908"/>
              </a:cxn>
              <a:cxn ang="0">
                <a:pos x="230697" y="7104"/>
              </a:cxn>
              <a:cxn ang="0">
                <a:pos x="235893" y="14793"/>
              </a:cxn>
              <a:cxn ang="0">
                <a:pos x="237801" y="24180"/>
              </a:cxn>
              <a:cxn ang="0">
                <a:pos x="237801" y="213626"/>
              </a:cxn>
              <a:cxn ang="0">
                <a:pos x="235893" y="223016"/>
              </a:cxn>
              <a:cxn ang="0">
                <a:pos x="230697" y="230707"/>
              </a:cxn>
              <a:cxn ang="0">
                <a:pos x="223007" y="235904"/>
              </a:cxn>
              <a:cxn ang="0">
                <a:pos x="213614" y="237813"/>
              </a:cxn>
              <a:cxn ang="0">
                <a:pos x="140893" y="237813"/>
              </a:cxn>
            </a:cxnLst>
            <a:rect l="0" t="0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2" y="7104"/>
                </a:lnTo>
                <a:lnTo>
                  <a:pt x="14791" y="1908"/>
                </a:lnTo>
                <a:lnTo>
                  <a:pt x="24180" y="0"/>
                </a:lnTo>
                <a:lnTo>
                  <a:pt x="213614" y="0"/>
                </a:lnTo>
                <a:lnTo>
                  <a:pt x="223007" y="1908"/>
                </a:lnTo>
                <a:lnTo>
                  <a:pt x="230697" y="7104"/>
                </a:lnTo>
                <a:lnTo>
                  <a:pt x="235893" y="14793"/>
                </a:lnTo>
                <a:lnTo>
                  <a:pt x="237801" y="24180"/>
                </a:lnTo>
                <a:lnTo>
                  <a:pt x="237801" y="213626"/>
                </a:lnTo>
                <a:lnTo>
                  <a:pt x="235893" y="223016"/>
                </a:lnTo>
                <a:lnTo>
                  <a:pt x="230697" y="230707"/>
                </a:lnTo>
                <a:lnTo>
                  <a:pt x="223007" y="235904"/>
                </a:lnTo>
                <a:lnTo>
                  <a:pt x="213614" y="237813"/>
                </a:lnTo>
                <a:lnTo>
                  <a:pt x="140893" y="237813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64" name="object 222"/>
          <p:cNvSpPr>
            <a:spLocks/>
          </p:cNvSpPr>
          <p:nvPr/>
        </p:nvSpPr>
        <p:spPr bwMode="auto">
          <a:xfrm>
            <a:off x="4140200" y="4232275"/>
            <a:ext cx="238125" cy="238125"/>
          </a:xfrm>
          <a:custGeom>
            <a:avLst/>
            <a:gdLst/>
            <a:ahLst/>
            <a:cxnLst>
              <a:cxn ang="0">
                <a:pos x="24172" y="0"/>
              </a:cxn>
              <a:cxn ang="0">
                <a:pos x="213625" y="0"/>
              </a:cxn>
              <a:cxn ang="0">
                <a:pos x="223021" y="1905"/>
              </a:cxn>
              <a:cxn ang="0">
                <a:pos x="230716" y="7095"/>
              </a:cxn>
              <a:cxn ang="0">
                <a:pos x="235915" y="14780"/>
              </a:cxn>
              <a:cxn ang="0">
                <a:pos x="237825" y="24172"/>
              </a:cxn>
              <a:cxn ang="0">
                <a:pos x="237825" y="213625"/>
              </a:cxn>
              <a:cxn ang="0">
                <a:pos x="235915" y="223021"/>
              </a:cxn>
              <a:cxn ang="0">
                <a:pos x="230716" y="230716"/>
              </a:cxn>
              <a:cxn ang="0">
                <a:pos x="223021" y="235915"/>
              </a:cxn>
              <a:cxn ang="0">
                <a:pos x="213625" y="237825"/>
              </a:cxn>
              <a:cxn ang="0">
                <a:pos x="24172" y="237825"/>
              </a:cxn>
              <a:cxn ang="0">
                <a:pos x="14792" y="235915"/>
              </a:cxn>
              <a:cxn ang="0">
                <a:pos x="7105" y="230716"/>
              </a:cxn>
              <a:cxn ang="0">
                <a:pos x="1909" y="223021"/>
              </a:cxn>
              <a:cxn ang="0">
                <a:pos x="0" y="213625"/>
              </a:cxn>
              <a:cxn ang="0">
                <a:pos x="0" y="24172"/>
              </a:cxn>
              <a:cxn ang="0">
                <a:pos x="1909" y="14780"/>
              </a:cxn>
              <a:cxn ang="0">
                <a:pos x="7105" y="7095"/>
              </a:cxn>
              <a:cxn ang="0">
                <a:pos x="14792" y="1905"/>
              </a:cxn>
              <a:cxn ang="0">
                <a:pos x="24172" y="0"/>
              </a:cxn>
            </a:cxnLst>
            <a:rect l="0" t="0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21" y="1905"/>
                </a:lnTo>
                <a:lnTo>
                  <a:pt x="230716" y="7095"/>
                </a:lnTo>
                <a:lnTo>
                  <a:pt x="235915" y="14780"/>
                </a:lnTo>
                <a:lnTo>
                  <a:pt x="237825" y="24172"/>
                </a:lnTo>
                <a:lnTo>
                  <a:pt x="237825" y="213625"/>
                </a:lnTo>
                <a:lnTo>
                  <a:pt x="235915" y="223021"/>
                </a:lnTo>
                <a:lnTo>
                  <a:pt x="230716" y="230716"/>
                </a:lnTo>
                <a:lnTo>
                  <a:pt x="223021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92" y="235915"/>
                </a:lnTo>
                <a:lnTo>
                  <a:pt x="7105" y="230716"/>
                </a:lnTo>
                <a:lnTo>
                  <a:pt x="1909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9" y="14780"/>
                </a:lnTo>
                <a:lnTo>
                  <a:pt x="7105" y="7095"/>
                </a:lnTo>
                <a:lnTo>
                  <a:pt x="14792" y="1905"/>
                </a:lnTo>
                <a:lnTo>
                  <a:pt x="24172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65" name="object 224"/>
          <p:cNvSpPr>
            <a:spLocks/>
          </p:cNvSpPr>
          <p:nvPr/>
        </p:nvSpPr>
        <p:spPr bwMode="auto">
          <a:xfrm>
            <a:off x="4732338" y="4144963"/>
            <a:ext cx="238125" cy="238125"/>
          </a:xfrm>
          <a:custGeom>
            <a:avLst/>
            <a:gdLst/>
            <a:ahLst/>
            <a:cxnLst>
              <a:cxn ang="0">
                <a:pos x="0" y="86493"/>
              </a:cxn>
              <a:cxn ang="0">
                <a:pos x="0" y="24180"/>
              </a:cxn>
              <a:cxn ang="0">
                <a:pos x="1906" y="14793"/>
              </a:cxn>
              <a:cxn ang="0">
                <a:pos x="7100" y="7104"/>
              </a:cxn>
              <a:cxn ang="0">
                <a:pos x="14788" y="1908"/>
              </a:cxn>
              <a:cxn ang="0">
                <a:pos x="24180" y="0"/>
              </a:cxn>
              <a:cxn ang="0">
                <a:pos x="213614" y="0"/>
              </a:cxn>
              <a:cxn ang="0">
                <a:pos x="223007" y="1908"/>
              </a:cxn>
              <a:cxn ang="0">
                <a:pos x="230697" y="7104"/>
              </a:cxn>
              <a:cxn ang="0">
                <a:pos x="235893" y="14793"/>
              </a:cxn>
              <a:cxn ang="0">
                <a:pos x="237801" y="24180"/>
              </a:cxn>
              <a:cxn ang="0">
                <a:pos x="237801" y="213626"/>
              </a:cxn>
              <a:cxn ang="0">
                <a:pos x="235893" y="223016"/>
              </a:cxn>
              <a:cxn ang="0">
                <a:pos x="230697" y="230707"/>
              </a:cxn>
              <a:cxn ang="0">
                <a:pos x="223007" y="235904"/>
              </a:cxn>
              <a:cxn ang="0">
                <a:pos x="213614" y="237813"/>
              </a:cxn>
              <a:cxn ang="0">
                <a:pos x="140887" y="237813"/>
              </a:cxn>
            </a:cxnLst>
            <a:rect l="0" t="0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6" y="14793"/>
                </a:lnTo>
                <a:lnTo>
                  <a:pt x="7100" y="7104"/>
                </a:lnTo>
                <a:lnTo>
                  <a:pt x="14788" y="1908"/>
                </a:lnTo>
                <a:lnTo>
                  <a:pt x="24180" y="0"/>
                </a:lnTo>
                <a:lnTo>
                  <a:pt x="213614" y="0"/>
                </a:lnTo>
                <a:lnTo>
                  <a:pt x="223007" y="1908"/>
                </a:lnTo>
                <a:lnTo>
                  <a:pt x="230697" y="7104"/>
                </a:lnTo>
                <a:lnTo>
                  <a:pt x="235893" y="14793"/>
                </a:lnTo>
                <a:lnTo>
                  <a:pt x="237801" y="24180"/>
                </a:lnTo>
                <a:lnTo>
                  <a:pt x="237801" y="213626"/>
                </a:lnTo>
                <a:lnTo>
                  <a:pt x="235893" y="223016"/>
                </a:lnTo>
                <a:lnTo>
                  <a:pt x="230697" y="230707"/>
                </a:lnTo>
                <a:lnTo>
                  <a:pt x="223007" y="235904"/>
                </a:lnTo>
                <a:lnTo>
                  <a:pt x="213614" y="237813"/>
                </a:lnTo>
                <a:lnTo>
                  <a:pt x="140887" y="237813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66" name="object 228"/>
          <p:cNvSpPr>
            <a:spLocks/>
          </p:cNvSpPr>
          <p:nvPr/>
        </p:nvSpPr>
        <p:spPr bwMode="auto">
          <a:xfrm>
            <a:off x="4635500" y="4232275"/>
            <a:ext cx="238125" cy="238125"/>
          </a:xfrm>
          <a:custGeom>
            <a:avLst/>
            <a:gdLst/>
            <a:ahLst/>
            <a:cxnLst>
              <a:cxn ang="0">
                <a:pos x="24172" y="0"/>
              </a:cxn>
              <a:cxn ang="0">
                <a:pos x="213625" y="0"/>
              </a:cxn>
              <a:cxn ang="0">
                <a:pos x="223016" y="1905"/>
              </a:cxn>
              <a:cxn ang="0">
                <a:pos x="230701" y="7095"/>
              </a:cxn>
              <a:cxn ang="0">
                <a:pos x="235891" y="14780"/>
              </a:cxn>
              <a:cxn ang="0">
                <a:pos x="237797" y="24172"/>
              </a:cxn>
              <a:cxn ang="0">
                <a:pos x="237797" y="213625"/>
              </a:cxn>
              <a:cxn ang="0">
                <a:pos x="235891" y="223021"/>
              </a:cxn>
              <a:cxn ang="0">
                <a:pos x="230701" y="230716"/>
              </a:cxn>
              <a:cxn ang="0">
                <a:pos x="223016" y="235915"/>
              </a:cxn>
              <a:cxn ang="0">
                <a:pos x="213625" y="237825"/>
              </a:cxn>
              <a:cxn ang="0">
                <a:pos x="24172" y="237825"/>
              </a:cxn>
              <a:cxn ang="0">
                <a:pos x="14780" y="235915"/>
              </a:cxn>
              <a:cxn ang="0">
                <a:pos x="7095" y="230716"/>
              </a:cxn>
              <a:cxn ang="0">
                <a:pos x="1905" y="223021"/>
              </a:cxn>
              <a:cxn ang="0">
                <a:pos x="0" y="213625"/>
              </a:cxn>
              <a:cxn ang="0">
                <a:pos x="0" y="24172"/>
              </a:cxn>
              <a:cxn ang="0">
                <a:pos x="1905" y="14780"/>
              </a:cxn>
              <a:cxn ang="0">
                <a:pos x="7095" y="7095"/>
              </a:cxn>
              <a:cxn ang="0">
                <a:pos x="14780" y="1905"/>
              </a:cxn>
              <a:cxn ang="0">
                <a:pos x="24172" y="0"/>
              </a:cxn>
            </a:cxnLst>
            <a:rect l="0" t="0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5"/>
                </a:lnTo>
                <a:lnTo>
                  <a:pt x="230701" y="7095"/>
                </a:lnTo>
                <a:lnTo>
                  <a:pt x="235891" y="14780"/>
                </a:lnTo>
                <a:lnTo>
                  <a:pt x="237797" y="24172"/>
                </a:lnTo>
                <a:lnTo>
                  <a:pt x="237797" y="213625"/>
                </a:lnTo>
                <a:lnTo>
                  <a:pt x="235891" y="223021"/>
                </a:lnTo>
                <a:lnTo>
                  <a:pt x="230701" y="230716"/>
                </a:lnTo>
                <a:lnTo>
                  <a:pt x="223016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80" y="235915"/>
                </a:lnTo>
                <a:lnTo>
                  <a:pt x="7095" y="230716"/>
                </a:lnTo>
                <a:lnTo>
                  <a:pt x="1905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5" y="14780"/>
                </a:lnTo>
                <a:lnTo>
                  <a:pt x="7095" y="7095"/>
                </a:lnTo>
                <a:lnTo>
                  <a:pt x="14780" y="1905"/>
                </a:lnTo>
                <a:lnTo>
                  <a:pt x="24172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67" name="object 230"/>
          <p:cNvSpPr>
            <a:spLocks/>
          </p:cNvSpPr>
          <p:nvPr/>
        </p:nvSpPr>
        <p:spPr bwMode="auto">
          <a:xfrm>
            <a:off x="1755775" y="4144963"/>
            <a:ext cx="238125" cy="238125"/>
          </a:xfrm>
          <a:custGeom>
            <a:avLst/>
            <a:gdLst/>
            <a:ahLst/>
            <a:cxnLst>
              <a:cxn ang="0">
                <a:pos x="0" y="86493"/>
              </a:cxn>
              <a:cxn ang="0">
                <a:pos x="0" y="24180"/>
              </a:cxn>
              <a:cxn ang="0">
                <a:pos x="1908" y="14793"/>
              </a:cxn>
              <a:cxn ang="0">
                <a:pos x="7105" y="7104"/>
              </a:cxn>
              <a:cxn ang="0">
                <a:pos x="14796" y="1908"/>
              </a:cxn>
              <a:cxn ang="0">
                <a:pos x="24187" y="0"/>
              </a:cxn>
              <a:cxn ang="0">
                <a:pos x="213626" y="0"/>
              </a:cxn>
              <a:cxn ang="0">
                <a:pos x="223015" y="1908"/>
              </a:cxn>
              <a:cxn ang="0">
                <a:pos x="230704" y="7104"/>
              </a:cxn>
              <a:cxn ang="0">
                <a:pos x="235899" y="14793"/>
              </a:cxn>
              <a:cxn ang="0">
                <a:pos x="237807" y="24180"/>
              </a:cxn>
              <a:cxn ang="0">
                <a:pos x="237807" y="213626"/>
              </a:cxn>
              <a:cxn ang="0">
                <a:pos x="235899" y="223016"/>
              </a:cxn>
              <a:cxn ang="0">
                <a:pos x="230704" y="230707"/>
              </a:cxn>
              <a:cxn ang="0">
                <a:pos x="223015" y="235904"/>
              </a:cxn>
              <a:cxn ang="0">
                <a:pos x="213626" y="237813"/>
              </a:cxn>
              <a:cxn ang="0">
                <a:pos x="140893" y="237813"/>
              </a:cxn>
            </a:cxnLst>
            <a:rect l="0" t="0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8" y="14793"/>
                </a:lnTo>
                <a:lnTo>
                  <a:pt x="7105" y="7104"/>
                </a:lnTo>
                <a:lnTo>
                  <a:pt x="14796" y="1908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8"/>
                </a:lnTo>
                <a:lnTo>
                  <a:pt x="230704" y="7104"/>
                </a:lnTo>
                <a:lnTo>
                  <a:pt x="235899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9" y="223016"/>
                </a:lnTo>
                <a:lnTo>
                  <a:pt x="230704" y="230707"/>
                </a:lnTo>
                <a:lnTo>
                  <a:pt x="223015" y="235904"/>
                </a:lnTo>
                <a:lnTo>
                  <a:pt x="213626" y="237813"/>
                </a:lnTo>
                <a:lnTo>
                  <a:pt x="140893" y="237813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68" name="object 234"/>
          <p:cNvSpPr>
            <a:spLocks/>
          </p:cNvSpPr>
          <p:nvPr/>
        </p:nvSpPr>
        <p:spPr bwMode="auto">
          <a:xfrm>
            <a:off x="1684338" y="4256088"/>
            <a:ext cx="238125" cy="238125"/>
          </a:xfrm>
          <a:custGeom>
            <a:avLst/>
            <a:gdLst/>
            <a:ahLst/>
            <a:cxnLst>
              <a:cxn ang="0">
                <a:pos x="24180" y="0"/>
              </a:cxn>
              <a:cxn ang="0">
                <a:pos x="213630" y="0"/>
              </a:cxn>
              <a:cxn ang="0">
                <a:pos x="223021" y="1905"/>
              </a:cxn>
              <a:cxn ang="0">
                <a:pos x="230711" y="7095"/>
              </a:cxn>
              <a:cxn ang="0">
                <a:pos x="235906" y="14780"/>
              </a:cxn>
              <a:cxn ang="0">
                <a:pos x="237814" y="24172"/>
              </a:cxn>
              <a:cxn ang="0">
                <a:pos x="237814" y="213625"/>
              </a:cxn>
              <a:cxn ang="0">
                <a:pos x="235906" y="223016"/>
              </a:cxn>
              <a:cxn ang="0">
                <a:pos x="230711" y="230701"/>
              </a:cxn>
              <a:cxn ang="0">
                <a:pos x="223021" y="235891"/>
              </a:cxn>
              <a:cxn ang="0">
                <a:pos x="213630" y="237797"/>
              </a:cxn>
              <a:cxn ang="0">
                <a:pos x="24180" y="237797"/>
              </a:cxn>
              <a:cxn ang="0">
                <a:pos x="14791" y="235891"/>
              </a:cxn>
              <a:cxn ang="0">
                <a:pos x="7102" y="230701"/>
              </a:cxn>
              <a:cxn ang="0">
                <a:pos x="1907" y="223016"/>
              </a:cxn>
              <a:cxn ang="0">
                <a:pos x="0" y="213625"/>
              </a:cxn>
              <a:cxn ang="0">
                <a:pos x="0" y="24172"/>
              </a:cxn>
              <a:cxn ang="0">
                <a:pos x="1907" y="14780"/>
              </a:cxn>
              <a:cxn ang="0">
                <a:pos x="7102" y="7095"/>
              </a:cxn>
              <a:cxn ang="0">
                <a:pos x="14791" y="1905"/>
              </a:cxn>
              <a:cxn ang="0">
                <a:pos x="24180" y="0"/>
              </a:cxn>
            </a:cxnLst>
            <a:rect l="0" t="0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5"/>
                </a:lnTo>
                <a:lnTo>
                  <a:pt x="230711" y="7095"/>
                </a:lnTo>
                <a:lnTo>
                  <a:pt x="235906" y="14780"/>
                </a:lnTo>
                <a:lnTo>
                  <a:pt x="237814" y="24172"/>
                </a:lnTo>
                <a:lnTo>
                  <a:pt x="237814" y="213625"/>
                </a:lnTo>
                <a:lnTo>
                  <a:pt x="235906" y="223016"/>
                </a:lnTo>
                <a:lnTo>
                  <a:pt x="230711" y="230701"/>
                </a:lnTo>
                <a:lnTo>
                  <a:pt x="223021" y="235891"/>
                </a:lnTo>
                <a:lnTo>
                  <a:pt x="213630" y="237797"/>
                </a:lnTo>
                <a:lnTo>
                  <a:pt x="24180" y="237797"/>
                </a:lnTo>
                <a:lnTo>
                  <a:pt x="14791" y="235891"/>
                </a:lnTo>
                <a:lnTo>
                  <a:pt x="7102" y="230701"/>
                </a:lnTo>
                <a:lnTo>
                  <a:pt x="1907" y="223016"/>
                </a:lnTo>
                <a:lnTo>
                  <a:pt x="0" y="213625"/>
                </a:lnTo>
                <a:lnTo>
                  <a:pt x="0" y="24172"/>
                </a:lnTo>
                <a:lnTo>
                  <a:pt x="1907" y="14780"/>
                </a:lnTo>
                <a:lnTo>
                  <a:pt x="7102" y="7095"/>
                </a:lnTo>
                <a:lnTo>
                  <a:pt x="14791" y="1905"/>
                </a:lnTo>
                <a:lnTo>
                  <a:pt x="24180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69" name="object 236"/>
          <p:cNvSpPr>
            <a:spLocks/>
          </p:cNvSpPr>
          <p:nvPr/>
        </p:nvSpPr>
        <p:spPr bwMode="auto">
          <a:xfrm>
            <a:off x="2252663" y="4144963"/>
            <a:ext cx="238125" cy="238125"/>
          </a:xfrm>
          <a:custGeom>
            <a:avLst/>
            <a:gdLst/>
            <a:ahLst/>
            <a:cxnLst>
              <a:cxn ang="0">
                <a:pos x="0" y="86493"/>
              </a:cxn>
              <a:cxn ang="0">
                <a:pos x="0" y="24180"/>
              </a:cxn>
              <a:cxn ang="0">
                <a:pos x="1908" y="14793"/>
              </a:cxn>
              <a:cxn ang="0">
                <a:pos x="7105" y="7104"/>
              </a:cxn>
              <a:cxn ang="0">
                <a:pos x="14796" y="1908"/>
              </a:cxn>
              <a:cxn ang="0">
                <a:pos x="24187" y="0"/>
              </a:cxn>
              <a:cxn ang="0">
                <a:pos x="213626" y="0"/>
              </a:cxn>
              <a:cxn ang="0">
                <a:pos x="223016" y="1908"/>
              </a:cxn>
              <a:cxn ang="0">
                <a:pos x="230707" y="7104"/>
              </a:cxn>
              <a:cxn ang="0">
                <a:pos x="235904" y="14793"/>
              </a:cxn>
              <a:cxn ang="0">
                <a:pos x="237813" y="24180"/>
              </a:cxn>
              <a:cxn ang="0">
                <a:pos x="237813" y="213626"/>
              </a:cxn>
              <a:cxn ang="0">
                <a:pos x="235904" y="223016"/>
              </a:cxn>
              <a:cxn ang="0">
                <a:pos x="230707" y="230707"/>
              </a:cxn>
              <a:cxn ang="0">
                <a:pos x="223016" y="235904"/>
              </a:cxn>
              <a:cxn ang="0">
                <a:pos x="213626" y="237813"/>
              </a:cxn>
              <a:cxn ang="0">
                <a:pos x="140899" y="237813"/>
              </a:cxn>
            </a:cxnLst>
            <a:rect l="0" t="0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8" y="14793"/>
                </a:lnTo>
                <a:lnTo>
                  <a:pt x="7105" y="7104"/>
                </a:lnTo>
                <a:lnTo>
                  <a:pt x="14796" y="1908"/>
                </a:lnTo>
                <a:lnTo>
                  <a:pt x="24187" y="0"/>
                </a:lnTo>
                <a:lnTo>
                  <a:pt x="213626" y="0"/>
                </a:lnTo>
                <a:lnTo>
                  <a:pt x="223016" y="1908"/>
                </a:lnTo>
                <a:lnTo>
                  <a:pt x="230707" y="7104"/>
                </a:lnTo>
                <a:lnTo>
                  <a:pt x="235904" y="14793"/>
                </a:lnTo>
                <a:lnTo>
                  <a:pt x="237813" y="24180"/>
                </a:lnTo>
                <a:lnTo>
                  <a:pt x="237813" y="213626"/>
                </a:lnTo>
                <a:lnTo>
                  <a:pt x="235904" y="223016"/>
                </a:lnTo>
                <a:lnTo>
                  <a:pt x="230707" y="230707"/>
                </a:lnTo>
                <a:lnTo>
                  <a:pt x="223016" y="235904"/>
                </a:lnTo>
                <a:lnTo>
                  <a:pt x="213626" y="237813"/>
                </a:lnTo>
                <a:lnTo>
                  <a:pt x="140899" y="237813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70" name="object 240"/>
          <p:cNvSpPr>
            <a:spLocks/>
          </p:cNvSpPr>
          <p:nvPr/>
        </p:nvSpPr>
        <p:spPr bwMode="auto">
          <a:xfrm>
            <a:off x="2155825" y="4232275"/>
            <a:ext cx="238125" cy="238125"/>
          </a:xfrm>
          <a:custGeom>
            <a:avLst/>
            <a:gdLst/>
            <a:ahLst/>
            <a:cxnLst>
              <a:cxn ang="0">
                <a:pos x="24180" y="0"/>
              </a:cxn>
              <a:cxn ang="0">
                <a:pos x="213633" y="0"/>
              </a:cxn>
              <a:cxn ang="0">
                <a:pos x="223022" y="1905"/>
              </a:cxn>
              <a:cxn ang="0">
                <a:pos x="230711" y="7095"/>
              </a:cxn>
              <a:cxn ang="0">
                <a:pos x="235906" y="14780"/>
              </a:cxn>
              <a:cxn ang="0">
                <a:pos x="237814" y="24172"/>
              </a:cxn>
              <a:cxn ang="0">
                <a:pos x="237814" y="213625"/>
              </a:cxn>
              <a:cxn ang="0">
                <a:pos x="235906" y="223016"/>
              </a:cxn>
              <a:cxn ang="0">
                <a:pos x="230711" y="230701"/>
              </a:cxn>
              <a:cxn ang="0">
                <a:pos x="223022" y="235891"/>
              </a:cxn>
              <a:cxn ang="0">
                <a:pos x="213633" y="237797"/>
              </a:cxn>
              <a:cxn ang="0">
                <a:pos x="24180" y="237797"/>
              </a:cxn>
              <a:cxn ang="0">
                <a:pos x="14791" y="235891"/>
              </a:cxn>
              <a:cxn ang="0">
                <a:pos x="7102" y="230701"/>
              </a:cxn>
              <a:cxn ang="0">
                <a:pos x="1907" y="223016"/>
              </a:cxn>
              <a:cxn ang="0">
                <a:pos x="0" y="213625"/>
              </a:cxn>
              <a:cxn ang="0">
                <a:pos x="0" y="24172"/>
              </a:cxn>
              <a:cxn ang="0">
                <a:pos x="1907" y="14780"/>
              </a:cxn>
              <a:cxn ang="0">
                <a:pos x="7102" y="7095"/>
              </a:cxn>
              <a:cxn ang="0">
                <a:pos x="14791" y="1905"/>
              </a:cxn>
              <a:cxn ang="0">
                <a:pos x="24180" y="0"/>
              </a:cxn>
            </a:cxnLst>
            <a:rect l="0" t="0" r="r" b="b"/>
            <a:pathLst>
              <a:path w="238125" h="238125">
                <a:moveTo>
                  <a:pt x="24180" y="0"/>
                </a:moveTo>
                <a:lnTo>
                  <a:pt x="213633" y="0"/>
                </a:lnTo>
                <a:lnTo>
                  <a:pt x="223022" y="1905"/>
                </a:lnTo>
                <a:lnTo>
                  <a:pt x="230711" y="7095"/>
                </a:lnTo>
                <a:lnTo>
                  <a:pt x="235906" y="14780"/>
                </a:lnTo>
                <a:lnTo>
                  <a:pt x="237814" y="24172"/>
                </a:lnTo>
                <a:lnTo>
                  <a:pt x="237814" y="213625"/>
                </a:lnTo>
                <a:lnTo>
                  <a:pt x="235906" y="223016"/>
                </a:lnTo>
                <a:lnTo>
                  <a:pt x="230711" y="230701"/>
                </a:lnTo>
                <a:lnTo>
                  <a:pt x="223022" y="235891"/>
                </a:lnTo>
                <a:lnTo>
                  <a:pt x="213633" y="237797"/>
                </a:lnTo>
                <a:lnTo>
                  <a:pt x="24180" y="237797"/>
                </a:lnTo>
                <a:lnTo>
                  <a:pt x="14791" y="235891"/>
                </a:lnTo>
                <a:lnTo>
                  <a:pt x="7102" y="230701"/>
                </a:lnTo>
                <a:lnTo>
                  <a:pt x="1907" y="223016"/>
                </a:lnTo>
                <a:lnTo>
                  <a:pt x="0" y="213625"/>
                </a:lnTo>
                <a:lnTo>
                  <a:pt x="0" y="24172"/>
                </a:lnTo>
                <a:lnTo>
                  <a:pt x="1907" y="14780"/>
                </a:lnTo>
                <a:lnTo>
                  <a:pt x="7102" y="7095"/>
                </a:lnTo>
                <a:lnTo>
                  <a:pt x="14791" y="1905"/>
                </a:lnTo>
                <a:lnTo>
                  <a:pt x="24180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71" name="object 242"/>
          <p:cNvSpPr>
            <a:spLocks/>
          </p:cNvSpPr>
          <p:nvPr/>
        </p:nvSpPr>
        <p:spPr bwMode="auto">
          <a:xfrm>
            <a:off x="2747963" y="4144963"/>
            <a:ext cx="238125" cy="238125"/>
          </a:xfrm>
          <a:custGeom>
            <a:avLst/>
            <a:gdLst/>
            <a:ahLst/>
            <a:cxnLst>
              <a:cxn ang="0">
                <a:pos x="0" y="86493"/>
              </a:cxn>
              <a:cxn ang="0">
                <a:pos x="0" y="24180"/>
              </a:cxn>
              <a:cxn ang="0">
                <a:pos x="1907" y="14793"/>
              </a:cxn>
              <a:cxn ang="0">
                <a:pos x="7102" y="7104"/>
              </a:cxn>
              <a:cxn ang="0">
                <a:pos x="14791" y="1908"/>
              </a:cxn>
              <a:cxn ang="0">
                <a:pos x="24180" y="0"/>
              </a:cxn>
              <a:cxn ang="0">
                <a:pos x="213620" y="0"/>
              </a:cxn>
              <a:cxn ang="0">
                <a:pos x="223010" y="1908"/>
              </a:cxn>
              <a:cxn ang="0">
                <a:pos x="230701" y="7104"/>
              </a:cxn>
              <a:cxn ang="0">
                <a:pos x="235898" y="14793"/>
              </a:cxn>
              <a:cxn ang="0">
                <a:pos x="237807" y="24180"/>
              </a:cxn>
              <a:cxn ang="0">
                <a:pos x="237807" y="213626"/>
              </a:cxn>
              <a:cxn ang="0">
                <a:pos x="235898" y="223016"/>
              </a:cxn>
              <a:cxn ang="0">
                <a:pos x="230701" y="230707"/>
              </a:cxn>
              <a:cxn ang="0">
                <a:pos x="223010" y="235904"/>
              </a:cxn>
              <a:cxn ang="0">
                <a:pos x="213620" y="237813"/>
              </a:cxn>
              <a:cxn ang="0">
                <a:pos x="140893" y="237813"/>
              </a:cxn>
            </a:cxnLst>
            <a:rect l="0" t="0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2" y="7104"/>
                </a:lnTo>
                <a:lnTo>
                  <a:pt x="14791" y="1908"/>
                </a:lnTo>
                <a:lnTo>
                  <a:pt x="24180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72" name="object 246"/>
          <p:cNvSpPr>
            <a:spLocks/>
          </p:cNvSpPr>
          <p:nvPr/>
        </p:nvSpPr>
        <p:spPr bwMode="auto">
          <a:xfrm>
            <a:off x="2651125" y="4232275"/>
            <a:ext cx="238125" cy="238125"/>
          </a:xfrm>
          <a:custGeom>
            <a:avLst/>
            <a:gdLst/>
            <a:ahLst/>
            <a:cxnLst>
              <a:cxn ang="0">
                <a:pos x="24183" y="0"/>
              </a:cxn>
              <a:cxn ang="0">
                <a:pos x="213642" y="0"/>
              </a:cxn>
              <a:cxn ang="0">
                <a:pos x="223021" y="1905"/>
              </a:cxn>
              <a:cxn ang="0">
                <a:pos x="230708" y="7095"/>
              </a:cxn>
              <a:cxn ang="0">
                <a:pos x="235904" y="14780"/>
              </a:cxn>
              <a:cxn ang="0">
                <a:pos x="237814" y="24172"/>
              </a:cxn>
              <a:cxn ang="0">
                <a:pos x="237814" y="213625"/>
              </a:cxn>
              <a:cxn ang="0">
                <a:pos x="235904" y="223016"/>
              </a:cxn>
              <a:cxn ang="0">
                <a:pos x="230708" y="230701"/>
              </a:cxn>
              <a:cxn ang="0">
                <a:pos x="223021" y="235891"/>
              </a:cxn>
              <a:cxn ang="0">
                <a:pos x="213642" y="237797"/>
              </a:cxn>
              <a:cxn ang="0">
                <a:pos x="24183" y="237797"/>
              </a:cxn>
              <a:cxn ang="0">
                <a:pos x="14792" y="235891"/>
              </a:cxn>
              <a:cxn ang="0">
                <a:pos x="7103" y="230701"/>
              </a:cxn>
              <a:cxn ang="0">
                <a:pos x="1907" y="223016"/>
              </a:cxn>
              <a:cxn ang="0">
                <a:pos x="0" y="213625"/>
              </a:cxn>
              <a:cxn ang="0">
                <a:pos x="0" y="24172"/>
              </a:cxn>
              <a:cxn ang="0">
                <a:pos x="1907" y="14780"/>
              </a:cxn>
              <a:cxn ang="0">
                <a:pos x="7103" y="7095"/>
              </a:cxn>
              <a:cxn ang="0">
                <a:pos x="14792" y="1905"/>
              </a:cxn>
              <a:cxn ang="0">
                <a:pos x="24183" y="0"/>
              </a:cxn>
            </a:cxnLst>
            <a:rect l="0" t="0" r="r" b="b"/>
            <a:pathLst>
              <a:path w="238125" h="238125">
                <a:moveTo>
                  <a:pt x="24183" y="0"/>
                </a:moveTo>
                <a:lnTo>
                  <a:pt x="213642" y="0"/>
                </a:lnTo>
                <a:lnTo>
                  <a:pt x="223021" y="1905"/>
                </a:lnTo>
                <a:lnTo>
                  <a:pt x="230708" y="7095"/>
                </a:lnTo>
                <a:lnTo>
                  <a:pt x="235904" y="14780"/>
                </a:lnTo>
                <a:lnTo>
                  <a:pt x="237814" y="24172"/>
                </a:lnTo>
                <a:lnTo>
                  <a:pt x="237814" y="213625"/>
                </a:lnTo>
                <a:lnTo>
                  <a:pt x="235904" y="223016"/>
                </a:lnTo>
                <a:lnTo>
                  <a:pt x="230708" y="230701"/>
                </a:lnTo>
                <a:lnTo>
                  <a:pt x="223021" y="235891"/>
                </a:lnTo>
                <a:lnTo>
                  <a:pt x="213642" y="237797"/>
                </a:lnTo>
                <a:lnTo>
                  <a:pt x="24183" y="237797"/>
                </a:lnTo>
                <a:lnTo>
                  <a:pt x="14792" y="235891"/>
                </a:lnTo>
                <a:lnTo>
                  <a:pt x="7103" y="230701"/>
                </a:lnTo>
                <a:lnTo>
                  <a:pt x="1907" y="223016"/>
                </a:lnTo>
                <a:lnTo>
                  <a:pt x="0" y="213625"/>
                </a:lnTo>
                <a:lnTo>
                  <a:pt x="0" y="24172"/>
                </a:lnTo>
                <a:lnTo>
                  <a:pt x="1907" y="14780"/>
                </a:lnTo>
                <a:lnTo>
                  <a:pt x="7103" y="7095"/>
                </a:lnTo>
                <a:lnTo>
                  <a:pt x="14792" y="1905"/>
                </a:lnTo>
                <a:lnTo>
                  <a:pt x="24183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73" name="object 248"/>
          <p:cNvSpPr>
            <a:spLocks/>
          </p:cNvSpPr>
          <p:nvPr/>
        </p:nvSpPr>
        <p:spPr bwMode="auto">
          <a:xfrm>
            <a:off x="5253038" y="4572000"/>
            <a:ext cx="238125" cy="238125"/>
          </a:xfrm>
          <a:custGeom>
            <a:avLst/>
            <a:gdLst/>
            <a:ahLst/>
            <a:cxnLst>
              <a:cxn ang="0">
                <a:pos x="0" y="86493"/>
              </a:cxn>
              <a:cxn ang="0">
                <a:pos x="0" y="24180"/>
              </a:cxn>
              <a:cxn ang="0">
                <a:pos x="1907" y="14793"/>
              </a:cxn>
              <a:cxn ang="0">
                <a:pos x="7103" y="7104"/>
              </a:cxn>
              <a:cxn ang="0">
                <a:pos x="14793" y="1908"/>
              </a:cxn>
              <a:cxn ang="0">
                <a:pos x="24187" y="0"/>
              </a:cxn>
              <a:cxn ang="0">
                <a:pos x="213620" y="0"/>
              </a:cxn>
              <a:cxn ang="0">
                <a:pos x="223010" y="1908"/>
              </a:cxn>
              <a:cxn ang="0">
                <a:pos x="230701" y="7104"/>
              </a:cxn>
              <a:cxn ang="0">
                <a:pos x="235898" y="14793"/>
              </a:cxn>
              <a:cxn ang="0">
                <a:pos x="237807" y="24180"/>
              </a:cxn>
              <a:cxn ang="0">
                <a:pos x="237807" y="213626"/>
              </a:cxn>
              <a:cxn ang="0">
                <a:pos x="235898" y="223016"/>
              </a:cxn>
              <a:cxn ang="0">
                <a:pos x="230701" y="230707"/>
              </a:cxn>
              <a:cxn ang="0">
                <a:pos x="223010" y="235904"/>
              </a:cxn>
              <a:cxn ang="0">
                <a:pos x="213620" y="237813"/>
              </a:cxn>
              <a:cxn ang="0">
                <a:pos x="140893" y="237813"/>
              </a:cxn>
            </a:cxnLst>
            <a:rect l="0" t="0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3" y="7104"/>
                </a:lnTo>
                <a:lnTo>
                  <a:pt x="14793" y="1908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74" name="object 252"/>
          <p:cNvSpPr>
            <a:spLocks/>
          </p:cNvSpPr>
          <p:nvPr/>
        </p:nvSpPr>
        <p:spPr bwMode="auto">
          <a:xfrm>
            <a:off x="5146675" y="4695825"/>
            <a:ext cx="238125" cy="238125"/>
          </a:xfrm>
          <a:custGeom>
            <a:avLst/>
            <a:gdLst/>
            <a:ahLst/>
            <a:cxnLst>
              <a:cxn ang="0">
                <a:pos x="24172" y="0"/>
              </a:cxn>
              <a:cxn ang="0">
                <a:pos x="213625" y="0"/>
              </a:cxn>
              <a:cxn ang="0">
                <a:pos x="223016" y="1909"/>
              </a:cxn>
              <a:cxn ang="0">
                <a:pos x="230701" y="7107"/>
              </a:cxn>
              <a:cxn ang="0">
                <a:pos x="235891" y="14798"/>
              </a:cxn>
              <a:cxn ang="0">
                <a:pos x="237797" y="24186"/>
              </a:cxn>
              <a:cxn ang="0">
                <a:pos x="237797" y="213636"/>
              </a:cxn>
              <a:cxn ang="0">
                <a:pos x="235891" y="223027"/>
              </a:cxn>
              <a:cxn ang="0">
                <a:pos x="230701" y="230716"/>
              </a:cxn>
              <a:cxn ang="0">
                <a:pos x="223016" y="235912"/>
              </a:cxn>
              <a:cxn ang="0">
                <a:pos x="213625" y="237819"/>
              </a:cxn>
              <a:cxn ang="0">
                <a:pos x="24172" y="237819"/>
              </a:cxn>
              <a:cxn ang="0">
                <a:pos x="14780" y="235912"/>
              </a:cxn>
              <a:cxn ang="0">
                <a:pos x="7095" y="230716"/>
              </a:cxn>
              <a:cxn ang="0">
                <a:pos x="1905" y="223027"/>
              </a:cxn>
              <a:cxn ang="0">
                <a:pos x="0" y="213636"/>
              </a:cxn>
              <a:cxn ang="0">
                <a:pos x="0" y="24186"/>
              </a:cxn>
              <a:cxn ang="0">
                <a:pos x="1905" y="14798"/>
              </a:cxn>
              <a:cxn ang="0">
                <a:pos x="7095" y="7107"/>
              </a:cxn>
              <a:cxn ang="0">
                <a:pos x="14780" y="1909"/>
              </a:cxn>
              <a:cxn ang="0">
                <a:pos x="24172" y="0"/>
              </a:cxn>
            </a:cxnLst>
            <a:rect l="0" t="0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9"/>
                </a:lnTo>
                <a:lnTo>
                  <a:pt x="230701" y="7107"/>
                </a:lnTo>
                <a:lnTo>
                  <a:pt x="235891" y="14798"/>
                </a:lnTo>
                <a:lnTo>
                  <a:pt x="237797" y="24186"/>
                </a:lnTo>
                <a:lnTo>
                  <a:pt x="237797" y="213636"/>
                </a:lnTo>
                <a:lnTo>
                  <a:pt x="235891" y="223027"/>
                </a:lnTo>
                <a:lnTo>
                  <a:pt x="230701" y="230716"/>
                </a:lnTo>
                <a:lnTo>
                  <a:pt x="223016" y="235912"/>
                </a:lnTo>
                <a:lnTo>
                  <a:pt x="213625" y="237819"/>
                </a:lnTo>
                <a:lnTo>
                  <a:pt x="24172" y="237819"/>
                </a:lnTo>
                <a:lnTo>
                  <a:pt x="14780" y="235912"/>
                </a:lnTo>
                <a:lnTo>
                  <a:pt x="7095" y="230716"/>
                </a:lnTo>
                <a:lnTo>
                  <a:pt x="1905" y="223027"/>
                </a:lnTo>
                <a:lnTo>
                  <a:pt x="0" y="213636"/>
                </a:lnTo>
                <a:lnTo>
                  <a:pt x="0" y="24186"/>
                </a:lnTo>
                <a:lnTo>
                  <a:pt x="1905" y="14798"/>
                </a:lnTo>
                <a:lnTo>
                  <a:pt x="7095" y="7107"/>
                </a:lnTo>
                <a:lnTo>
                  <a:pt x="14780" y="1909"/>
                </a:lnTo>
                <a:lnTo>
                  <a:pt x="24172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75" name="object 266"/>
          <p:cNvSpPr>
            <a:spLocks/>
          </p:cNvSpPr>
          <p:nvPr/>
        </p:nvSpPr>
        <p:spPr bwMode="auto">
          <a:xfrm>
            <a:off x="5243513" y="5078413"/>
            <a:ext cx="238125" cy="238125"/>
          </a:xfrm>
          <a:custGeom>
            <a:avLst/>
            <a:gdLst/>
            <a:ahLst/>
            <a:cxnLst>
              <a:cxn ang="0">
                <a:pos x="0" y="86487"/>
              </a:cxn>
              <a:cxn ang="0">
                <a:pos x="0" y="24174"/>
              </a:cxn>
              <a:cxn ang="0">
                <a:pos x="1907" y="14788"/>
              </a:cxn>
              <a:cxn ang="0">
                <a:pos x="7103" y="7101"/>
              </a:cxn>
              <a:cxn ang="0">
                <a:pos x="14793" y="1907"/>
              </a:cxn>
              <a:cxn ang="0">
                <a:pos x="24187" y="0"/>
              </a:cxn>
              <a:cxn ang="0">
                <a:pos x="213620" y="0"/>
              </a:cxn>
              <a:cxn ang="0">
                <a:pos x="223010" y="1907"/>
              </a:cxn>
              <a:cxn ang="0">
                <a:pos x="230701" y="7101"/>
              </a:cxn>
              <a:cxn ang="0">
                <a:pos x="235898" y="14788"/>
              </a:cxn>
              <a:cxn ang="0">
                <a:pos x="237807" y="24174"/>
              </a:cxn>
              <a:cxn ang="0">
                <a:pos x="237807" y="213620"/>
              </a:cxn>
              <a:cxn ang="0">
                <a:pos x="235898" y="223009"/>
              </a:cxn>
              <a:cxn ang="0">
                <a:pos x="230701" y="230698"/>
              </a:cxn>
              <a:cxn ang="0">
                <a:pos x="223010" y="235893"/>
              </a:cxn>
              <a:cxn ang="0">
                <a:pos x="213620" y="237801"/>
              </a:cxn>
              <a:cxn ang="0">
                <a:pos x="140893" y="237801"/>
              </a:cxn>
            </a:cxnLst>
            <a:rect l="0" t="0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07" y="14788"/>
                </a:lnTo>
                <a:lnTo>
                  <a:pt x="7103" y="7101"/>
                </a:lnTo>
                <a:lnTo>
                  <a:pt x="14793" y="1907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7"/>
                </a:lnTo>
                <a:lnTo>
                  <a:pt x="230701" y="7101"/>
                </a:lnTo>
                <a:lnTo>
                  <a:pt x="235898" y="14788"/>
                </a:lnTo>
                <a:lnTo>
                  <a:pt x="237807" y="24174"/>
                </a:lnTo>
                <a:lnTo>
                  <a:pt x="237807" y="213620"/>
                </a:lnTo>
                <a:lnTo>
                  <a:pt x="235898" y="223009"/>
                </a:lnTo>
                <a:lnTo>
                  <a:pt x="230701" y="230698"/>
                </a:lnTo>
                <a:lnTo>
                  <a:pt x="223010" y="235893"/>
                </a:lnTo>
                <a:lnTo>
                  <a:pt x="213620" y="237801"/>
                </a:lnTo>
                <a:lnTo>
                  <a:pt x="140893" y="237801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76" name="object 270"/>
          <p:cNvSpPr>
            <a:spLocks/>
          </p:cNvSpPr>
          <p:nvPr/>
        </p:nvSpPr>
        <p:spPr bwMode="auto">
          <a:xfrm>
            <a:off x="5146675" y="5165725"/>
            <a:ext cx="238125" cy="238125"/>
          </a:xfrm>
          <a:custGeom>
            <a:avLst/>
            <a:gdLst/>
            <a:ahLst/>
            <a:cxnLst>
              <a:cxn ang="0">
                <a:pos x="24172" y="0"/>
              </a:cxn>
              <a:cxn ang="0">
                <a:pos x="213625" y="0"/>
              </a:cxn>
              <a:cxn ang="0">
                <a:pos x="223016" y="1907"/>
              </a:cxn>
              <a:cxn ang="0">
                <a:pos x="230701" y="7101"/>
              </a:cxn>
              <a:cxn ang="0">
                <a:pos x="235891" y="14790"/>
              </a:cxn>
              <a:cxn ang="0">
                <a:pos x="237797" y="24180"/>
              </a:cxn>
              <a:cxn ang="0">
                <a:pos x="237797" y="213630"/>
              </a:cxn>
              <a:cxn ang="0">
                <a:pos x="235891" y="223021"/>
              </a:cxn>
              <a:cxn ang="0">
                <a:pos x="230701" y="230709"/>
              </a:cxn>
              <a:cxn ang="0">
                <a:pos x="223016" y="235903"/>
              </a:cxn>
              <a:cxn ang="0">
                <a:pos x="213625" y="237811"/>
              </a:cxn>
              <a:cxn ang="0">
                <a:pos x="24172" y="237811"/>
              </a:cxn>
              <a:cxn ang="0">
                <a:pos x="14780" y="235903"/>
              </a:cxn>
              <a:cxn ang="0">
                <a:pos x="7095" y="230709"/>
              </a:cxn>
              <a:cxn ang="0">
                <a:pos x="1905" y="223021"/>
              </a:cxn>
              <a:cxn ang="0">
                <a:pos x="0" y="213630"/>
              </a:cxn>
              <a:cxn ang="0">
                <a:pos x="0" y="24180"/>
              </a:cxn>
              <a:cxn ang="0">
                <a:pos x="1905" y="14790"/>
              </a:cxn>
              <a:cxn ang="0">
                <a:pos x="7095" y="7101"/>
              </a:cxn>
              <a:cxn ang="0">
                <a:pos x="14780" y="1907"/>
              </a:cxn>
              <a:cxn ang="0">
                <a:pos x="24172" y="0"/>
              </a:cxn>
            </a:cxnLst>
            <a:rect l="0" t="0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7"/>
                </a:lnTo>
                <a:lnTo>
                  <a:pt x="230701" y="7101"/>
                </a:lnTo>
                <a:lnTo>
                  <a:pt x="235891" y="14790"/>
                </a:lnTo>
                <a:lnTo>
                  <a:pt x="237797" y="24180"/>
                </a:lnTo>
                <a:lnTo>
                  <a:pt x="237797" y="213630"/>
                </a:lnTo>
                <a:lnTo>
                  <a:pt x="235891" y="223021"/>
                </a:lnTo>
                <a:lnTo>
                  <a:pt x="230701" y="230709"/>
                </a:lnTo>
                <a:lnTo>
                  <a:pt x="223016" y="235903"/>
                </a:lnTo>
                <a:lnTo>
                  <a:pt x="213625" y="237811"/>
                </a:lnTo>
                <a:lnTo>
                  <a:pt x="24172" y="237811"/>
                </a:lnTo>
                <a:lnTo>
                  <a:pt x="14780" y="235903"/>
                </a:lnTo>
                <a:lnTo>
                  <a:pt x="7095" y="230709"/>
                </a:lnTo>
                <a:lnTo>
                  <a:pt x="1905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5" y="14790"/>
                </a:lnTo>
                <a:lnTo>
                  <a:pt x="7095" y="7101"/>
                </a:lnTo>
                <a:lnTo>
                  <a:pt x="14780" y="1907"/>
                </a:lnTo>
                <a:lnTo>
                  <a:pt x="24172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77" name="object 272"/>
          <p:cNvSpPr>
            <a:spLocks/>
          </p:cNvSpPr>
          <p:nvPr/>
        </p:nvSpPr>
        <p:spPr bwMode="auto">
          <a:xfrm>
            <a:off x="5694363" y="4997450"/>
            <a:ext cx="238125" cy="238125"/>
          </a:xfrm>
          <a:custGeom>
            <a:avLst/>
            <a:gdLst/>
            <a:ahLst/>
            <a:cxnLst>
              <a:cxn ang="0">
                <a:pos x="0" y="86487"/>
              </a:cxn>
              <a:cxn ang="0">
                <a:pos x="0" y="24174"/>
              </a:cxn>
              <a:cxn ang="0">
                <a:pos x="1907" y="14788"/>
              </a:cxn>
              <a:cxn ang="0">
                <a:pos x="7102" y="7101"/>
              </a:cxn>
              <a:cxn ang="0">
                <a:pos x="14791" y="1907"/>
              </a:cxn>
              <a:cxn ang="0">
                <a:pos x="24180" y="0"/>
              </a:cxn>
              <a:cxn ang="0">
                <a:pos x="213620" y="0"/>
              </a:cxn>
              <a:cxn ang="0">
                <a:pos x="223009" y="1907"/>
              </a:cxn>
              <a:cxn ang="0">
                <a:pos x="230698" y="7101"/>
              </a:cxn>
              <a:cxn ang="0">
                <a:pos x="235893" y="14788"/>
              </a:cxn>
              <a:cxn ang="0">
                <a:pos x="237801" y="24174"/>
              </a:cxn>
              <a:cxn ang="0">
                <a:pos x="237801" y="213620"/>
              </a:cxn>
              <a:cxn ang="0">
                <a:pos x="235893" y="223009"/>
              </a:cxn>
              <a:cxn ang="0">
                <a:pos x="230698" y="230698"/>
              </a:cxn>
              <a:cxn ang="0">
                <a:pos x="223009" y="235893"/>
              </a:cxn>
              <a:cxn ang="0">
                <a:pos x="213620" y="237801"/>
              </a:cxn>
              <a:cxn ang="0">
                <a:pos x="140887" y="237801"/>
              </a:cxn>
            </a:cxnLst>
            <a:rect l="0" t="0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07" y="14788"/>
                </a:lnTo>
                <a:lnTo>
                  <a:pt x="7102" y="7101"/>
                </a:lnTo>
                <a:lnTo>
                  <a:pt x="14791" y="1907"/>
                </a:lnTo>
                <a:lnTo>
                  <a:pt x="24180" y="0"/>
                </a:lnTo>
                <a:lnTo>
                  <a:pt x="213620" y="0"/>
                </a:lnTo>
                <a:lnTo>
                  <a:pt x="223009" y="1907"/>
                </a:lnTo>
                <a:lnTo>
                  <a:pt x="230698" y="7101"/>
                </a:lnTo>
                <a:lnTo>
                  <a:pt x="235893" y="14788"/>
                </a:lnTo>
                <a:lnTo>
                  <a:pt x="237801" y="24174"/>
                </a:lnTo>
                <a:lnTo>
                  <a:pt x="237801" y="213620"/>
                </a:lnTo>
                <a:lnTo>
                  <a:pt x="235893" y="223009"/>
                </a:lnTo>
                <a:lnTo>
                  <a:pt x="230698" y="230698"/>
                </a:lnTo>
                <a:lnTo>
                  <a:pt x="223009" y="235893"/>
                </a:lnTo>
                <a:lnTo>
                  <a:pt x="213620" y="237801"/>
                </a:lnTo>
                <a:lnTo>
                  <a:pt x="140887" y="237801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78" name="object 276"/>
          <p:cNvSpPr>
            <a:spLocks/>
          </p:cNvSpPr>
          <p:nvPr/>
        </p:nvSpPr>
        <p:spPr bwMode="auto">
          <a:xfrm>
            <a:off x="5597525" y="5084763"/>
            <a:ext cx="238125" cy="238125"/>
          </a:xfrm>
          <a:custGeom>
            <a:avLst/>
            <a:gdLst/>
            <a:ahLst/>
            <a:cxnLst>
              <a:cxn ang="0">
                <a:pos x="24200" y="0"/>
              </a:cxn>
              <a:cxn ang="0">
                <a:pos x="213653" y="0"/>
              </a:cxn>
              <a:cxn ang="0">
                <a:pos x="223033" y="1907"/>
              </a:cxn>
              <a:cxn ang="0">
                <a:pos x="230719" y="7101"/>
              </a:cxn>
              <a:cxn ang="0">
                <a:pos x="235916" y="14790"/>
              </a:cxn>
              <a:cxn ang="0">
                <a:pos x="237825" y="24180"/>
              </a:cxn>
              <a:cxn ang="0">
                <a:pos x="237825" y="213630"/>
              </a:cxn>
              <a:cxn ang="0">
                <a:pos x="235916" y="223021"/>
              </a:cxn>
              <a:cxn ang="0">
                <a:pos x="230719" y="230709"/>
              </a:cxn>
              <a:cxn ang="0">
                <a:pos x="223033" y="235903"/>
              </a:cxn>
              <a:cxn ang="0">
                <a:pos x="213653" y="237811"/>
              </a:cxn>
              <a:cxn ang="0">
                <a:pos x="24200" y="237811"/>
              </a:cxn>
              <a:cxn ang="0">
                <a:pos x="14804" y="235903"/>
              </a:cxn>
              <a:cxn ang="0">
                <a:pos x="7109" y="230709"/>
              </a:cxn>
              <a:cxn ang="0">
                <a:pos x="1909" y="223021"/>
              </a:cxn>
              <a:cxn ang="0">
                <a:pos x="0" y="213630"/>
              </a:cxn>
              <a:cxn ang="0">
                <a:pos x="0" y="24180"/>
              </a:cxn>
              <a:cxn ang="0">
                <a:pos x="1909" y="14790"/>
              </a:cxn>
              <a:cxn ang="0">
                <a:pos x="7109" y="7101"/>
              </a:cxn>
              <a:cxn ang="0">
                <a:pos x="14804" y="1907"/>
              </a:cxn>
              <a:cxn ang="0">
                <a:pos x="24200" y="0"/>
              </a:cxn>
            </a:cxnLst>
            <a:rect l="0" t="0" r="r" b="b"/>
            <a:pathLst>
              <a:path w="238125" h="238125">
                <a:moveTo>
                  <a:pt x="24200" y="0"/>
                </a:moveTo>
                <a:lnTo>
                  <a:pt x="213653" y="0"/>
                </a:lnTo>
                <a:lnTo>
                  <a:pt x="223033" y="1907"/>
                </a:lnTo>
                <a:lnTo>
                  <a:pt x="230719" y="7101"/>
                </a:lnTo>
                <a:lnTo>
                  <a:pt x="235916" y="14790"/>
                </a:lnTo>
                <a:lnTo>
                  <a:pt x="237825" y="24180"/>
                </a:lnTo>
                <a:lnTo>
                  <a:pt x="237825" y="213630"/>
                </a:lnTo>
                <a:lnTo>
                  <a:pt x="235916" y="223021"/>
                </a:lnTo>
                <a:lnTo>
                  <a:pt x="230719" y="230709"/>
                </a:lnTo>
                <a:lnTo>
                  <a:pt x="223033" y="235903"/>
                </a:lnTo>
                <a:lnTo>
                  <a:pt x="213653" y="237811"/>
                </a:lnTo>
                <a:lnTo>
                  <a:pt x="24200" y="237811"/>
                </a:lnTo>
                <a:lnTo>
                  <a:pt x="14804" y="235903"/>
                </a:lnTo>
                <a:lnTo>
                  <a:pt x="7109" y="230709"/>
                </a:lnTo>
                <a:lnTo>
                  <a:pt x="1909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9" y="14790"/>
                </a:lnTo>
                <a:lnTo>
                  <a:pt x="7109" y="7101"/>
                </a:lnTo>
                <a:lnTo>
                  <a:pt x="14804" y="1907"/>
                </a:lnTo>
                <a:lnTo>
                  <a:pt x="24200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79" name="object 278"/>
          <p:cNvSpPr>
            <a:spLocks/>
          </p:cNvSpPr>
          <p:nvPr/>
        </p:nvSpPr>
        <p:spPr bwMode="auto">
          <a:xfrm>
            <a:off x="6213475" y="4967288"/>
            <a:ext cx="238125" cy="238125"/>
          </a:xfrm>
          <a:custGeom>
            <a:avLst/>
            <a:gdLst/>
            <a:ahLst/>
            <a:cxnLst>
              <a:cxn ang="0">
                <a:pos x="0" y="86487"/>
              </a:cxn>
              <a:cxn ang="0">
                <a:pos x="0" y="24174"/>
              </a:cxn>
              <a:cxn ang="0">
                <a:pos x="1912" y="14788"/>
              </a:cxn>
              <a:cxn ang="0">
                <a:pos x="7117" y="7101"/>
              </a:cxn>
              <a:cxn ang="0">
                <a:pos x="14817" y="1907"/>
              </a:cxn>
              <a:cxn ang="0">
                <a:pos x="24211" y="0"/>
              </a:cxn>
              <a:cxn ang="0">
                <a:pos x="213614" y="0"/>
              </a:cxn>
              <a:cxn ang="0">
                <a:pos x="223008" y="1907"/>
              </a:cxn>
              <a:cxn ang="0">
                <a:pos x="230707" y="7101"/>
              </a:cxn>
              <a:cxn ang="0">
                <a:pos x="235913" y="14788"/>
              </a:cxn>
              <a:cxn ang="0">
                <a:pos x="237825" y="24174"/>
              </a:cxn>
              <a:cxn ang="0">
                <a:pos x="237825" y="213620"/>
              </a:cxn>
              <a:cxn ang="0">
                <a:pos x="235913" y="223009"/>
              </a:cxn>
              <a:cxn ang="0">
                <a:pos x="230707" y="230698"/>
              </a:cxn>
              <a:cxn ang="0">
                <a:pos x="223008" y="235893"/>
              </a:cxn>
              <a:cxn ang="0">
                <a:pos x="213614" y="237801"/>
              </a:cxn>
              <a:cxn ang="0">
                <a:pos x="140917" y="237801"/>
              </a:cxn>
            </a:cxnLst>
            <a:rect l="0" t="0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12" y="14788"/>
                </a:lnTo>
                <a:lnTo>
                  <a:pt x="7117" y="7101"/>
                </a:lnTo>
                <a:lnTo>
                  <a:pt x="14817" y="1907"/>
                </a:lnTo>
                <a:lnTo>
                  <a:pt x="24211" y="0"/>
                </a:lnTo>
                <a:lnTo>
                  <a:pt x="213614" y="0"/>
                </a:lnTo>
                <a:lnTo>
                  <a:pt x="223008" y="1907"/>
                </a:lnTo>
                <a:lnTo>
                  <a:pt x="230707" y="7101"/>
                </a:lnTo>
                <a:lnTo>
                  <a:pt x="235913" y="14788"/>
                </a:lnTo>
                <a:lnTo>
                  <a:pt x="237825" y="24174"/>
                </a:lnTo>
                <a:lnTo>
                  <a:pt x="237825" y="213620"/>
                </a:lnTo>
                <a:lnTo>
                  <a:pt x="235913" y="223009"/>
                </a:lnTo>
                <a:lnTo>
                  <a:pt x="230707" y="230698"/>
                </a:lnTo>
                <a:lnTo>
                  <a:pt x="223008" y="235893"/>
                </a:lnTo>
                <a:lnTo>
                  <a:pt x="213614" y="237801"/>
                </a:lnTo>
                <a:lnTo>
                  <a:pt x="140917" y="237801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80" name="object 282"/>
          <p:cNvSpPr>
            <a:spLocks/>
          </p:cNvSpPr>
          <p:nvPr/>
        </p:nvSpPr>
        <p:spPr bwMode="auto">
          <a:xfrm>
            <a:off x="6116638" y="5054600"/>
            <a:ext cx="238125" cy="238125"/>
          </a:xfrm>
          <a:custGeom>
            <a:avLst/>
            <a:gdLst/>
            <a:ahLst/>
            <a:cxnLst>
              <a:cxn ang="0">
                <a:pos x="24200" y="0"/>
              </a:cxn>
              <a:cxn ang="0">
                <a:pos x="213625" y="0"/>
              </a:cxn>
              <a:cxn ang="0">
                <a:pos x="223021" y="1907"/>
              </a:cxn>
              <a:cxn ang="0">
                <a:pos x="230716" y="7101"/>
              </a:cxn>
              <a:cxn ang="0">
                <a:pos x="235915" y="14790"/>
              </a:cxn>
              <a:cxn ang="0">
                <a:pos x="237825" y="24180"/>
              </a:cxn>
              <a:cxn ang="0">
                <a:pos x="237825" y="213630"/>
              </a:cxn>
              <a:cxn ang="0">
                <a:pos x="235915" y="223021"/>
              </a:cxn>
              <a:cxn ang="0">
                <a:pos x="230716" y="230709"/>
              </a:cxn>
              <a:cxn ang="0">
                <a:pos x="223021" y="235903"/>
              </a:cxn>
              <a:cxn ang="0">
                <a:pos x="213625" y="237811"/>
              </a:cxn>
              <a:cxn ang="0">
                <a:pos x="24200" y="237811"/>
              </a:cxn>
              <a:cxn ang="0">
                <a:pos x="14804" y="235903"/>
              </a:cxn>
              <a:cxn ang="0">
                <a:pos x="7109" y="230709"/>
              </a:cxn>
              <a:cxn ang="0">
                <a:pos x="1909" y="223021"/>
              </a:cxn>
              <a:cxn ang="0">
                <a:pos x="0" y="213630"/>
              </a:cxn>
              <a:cxn ang="0">
                <a:pos x="0" y="24180"/>
              </a:cxn>
              <a:cxn ang="0">
                <a:pos x="1909" y="14790"/>
              </a:cxn>
              <a:cxn ang="0">
                <a:pos x="7109" y="7101"/>
              </a:cxn>
              <a:cxn ang="0">
                <a:pos x="14804" y="1907"/>
              </a:cxn>
              <a:cxn ang="0">
                <a:pos x="24200" y="0"/>
              </a:cxn>
            </a:cxnLst>
            <a:rect l="0" t="0" r="r" b="b"/>
            <a:pathLst>
              <a:path w="238125" h="238125">
                <a:moveTo>
                  <a:pt x="24200" y="0"/>
                </a:moveTo>
                <a:lnTo>
                  <a:pt x="213625" y="0"/>
                </a:lnTo>
                <a:lnTo>
                  <a:pt x="223021" y="1907"/>
                </a:lnTo>
                <a:lnTo>
                  <a:pt x="230716" y="7101"/>
                </a:lnTo>
                <a:lnTo>
                  <a:pt x="235915" y="14790"/>
                </a:lnTo>
                <a:lnTo>
                  <a:pt x="237825" y="24180"/>
                </a:lnTo>
                <a:lnTo>
                  <a:pt x="237825" y="213630"/>
                </a:lnTo>
                <a:lnTo>
                  <a:pt x="235915" y="223021"/>
                </a:lnTo>
                <a:lnTo>
                  <a:pt x="230716" y="230709"/>
                </a:lnTo>
                <a:lnTo>
                  <a:pt x="223021" y="235903"/>
                </a:lnTo>
                <a:lnTo>
                  <a:pt x="213625" y="237811"/>
                </a:lnTo>
                <a:lnTo>
                  <a:pt x="24200" y="237811"/>
                </a:lnTo>
                <a:lnTo>
                  <a:pt x="14804" y="235903"/>
                </a:lnTo>
                <a:lnTo>
                  <a:pt x="7109" y="230709"/>
                </a:lnTo>
                <a:lnTo>
                  <a:pt x="1909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9" y="14790"/>
                </a:lnTo>
                <a:lnTo>
                  <a:pt x="7109" y="7101"/>
                </a:lnTo>
                <a:lnTo>
                  <a:pt x="14804" y="1907"/>
                </a:lnTo>
                <a:lnTo>
                  <a:pt x="24200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81" name="object 284"/>
          <p:cNvSpPr>
            <a:spLocks/>
          </p:cNvSpPr>
          <p:nvPr/>
        </p:nvSpPr>
        <p:spPr bwMode="auto">
          <a:xfrm>
            <a:off x="5243513" y="4144963"/>
            <a:ext cx="238125" cy="238125"/>
          </a:xfrm>
          <a:custGeom>
            <a:avLst/>
            <a:gdLst/>
            <a:ahLst/>
            <a:cxnLst>
              <a:cxn ang="0">
                <a:pos x="0" y="86493"/>
              </a:cxn>
              <a:cxn ang="0">
                <a:pos x="0" y="24180"/>
              </a:cxn>
              <a:cxn ang="0">
                <a:pos x="1907" y="14793"/>
              </a:cxn>
              <a:cxn ang="0">
                <a:pos x="7103" y="7104"/>
              </a:cxn>
              <a:cxn ang="0">
                <a:pos x="14793" y="1908"/>
              </a:cxn>
              <a:cxn ang="0">
                <a:pos x="24187" y="0"/>
              </a:cxn>
              <a:cxn ang="0">
                <a:pos x="213620" y="0"/>
              </a:cxn>
              <a:cxn ang="0">
                <a:pos x="223010" y="1908"/>
              </a:cxn>
              <a:cxn ang="0">
                <a:pos x="230701" y="7104"/>
              </a:cxn>
              <a:cxn ang="0">
                <a:pos x="235898" y="14793"/>
              </a:cxn>
              <a:cxn ang="0">
                <a:pos x="237807" y="24180"/>
              </a:cxn>
              <a:cxn ang="0">
                <a:pos x="237807" y="213626"/>
              </a:cxn>
              <a:cxn ang="0">
                <a:pos x="235898" y="223016"/>
              </a:cxn>
              <a:cxn ang="0">
                <a:pos x="230701" y="230707"/>
              </a:cxn>
              <a:cxn ang="0">
                <a:pos x="223010" y="235904"/>
              </a:cxn>
              <a:cxn ang="0">
                <a:pos x="213620" y="237813"/>
              </a:cxn>
              <a:cxn ang="0">
                <a:pos x="140893" y="237813"/>
              </a:cxn>
            </a:cxnLst>
            <a:rect l="0" t="0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3" y="7104"/>
                </a:lnTo>
                <a:lnTo>
                  <a:pt x="14793" y="1908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82" name="object 288"/>
          <p:cNvSpPr>
            <a:spLocks/>
          </p:cNvSpPr>
          <p:nvPr/>
        </p:nvSpPr>
        <p:spPr bwMode="auto">
          <a:xfrm>
            <a:off x="5146675" y="4232275"/>
            <a:ext cx="238125" cy="238125"/>
          </a:xfrm>
          <a:custGeom>
            <a:avLst/>
            <a:gdLst/>
            <a:ahLst/>
            <a:cxnLst>
              <a:cxn ang="0">
                <a:pos x="24172" y="0"/>
              </a:cxn>
              <a:cxn ang="0">
                <a:pos x="213625" y="0"/>
              </a:cxn>
              <a:cxn ang="0">
                <a:pos x="223016" y="1905"/>
              </a:cxn>
              <a:cxn ang="0">
                <a:pos x="230701" y="7095"/>
              </a:cxn>
              <a:cxn ang="0">
                <a:pos x="235891" y="14780"/>
              </a:cxn>
              <a:cxn ang="0">
                <a:pos x="237797" y="24172"/>
              </a:cxn>
              <a:cxn ang="0">
                <a:pos x="237797" y="213625"/>
              </a:cxn>
              <a:cxn ang="0">
                <a:pos x="235891" y="223021"/>
              </a:cxn>
              <a:cxn ang="0">
                <a:pos x="230701" y="230716"/>
              </a:cxn>
              <a:cxn ang="0">
                <a:pos x="223016" y="235915"/>
              </a:cxn>
              <a:cxn ang="0">
                <a:pos x="213625" y="237825"/>
              </a:cxn>
              <a:cxn ang="0">
                <a:pos x="24172" y="237825"/>
              </a:cxn>
              <a:cxn ang="0">
                <a:pos x="14780" y="235915"/>
              </a:cxn>
              <a:cxn ang="0">
                <a:pos x="7095" y="230716"/>
              </a:cxn>
              <a:cxn ang="0">
                <a:pos x="1905" y="223021"/>
              </a:cxn>
              <a:cxn ang="0">
                <a:pos x="0" y="213625"/>
              </a:cxn>
              <a:cxn ang="0">
                <a:pos x="0" y="24172"/>
              </a:cxn>
              <a:cxn ang="0">
                <a:pos x="1905" y="14780"/>
              </a:cxn>
              <a:cxn ang="0">
                <a:pos x="7095" y="7095"/>
              </a:cxn>
              <a:cxn ang="0">
                <a:pos x="14780" y="1905"/>
              </a:cxn>
              <a:cxn ang="0">
                <a:pos x="24172" y="0"/>
              </a:cxn>
            </a:cxnLst>
            <a:rect l="0" t="0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5"/>
                </a:lnTo>
                <a:lnTo>
                  <a:pt x="230701" y="7095"/>
                </a:lnTo>
                <a:lnTo>
                  <a:pt x="235891" y="14780"/>
                </a:lnTo>
                <a:lnTo>
                  <a:pt x="237797" y="24172"/>
                </a:lnTo>
                <a:lnTo>
                  <a:pt x="237797" y="213625"/>
                </a:lnTo>
                <a:lnTo>
                  <a:pt x="235891" y="223021"/>
                </a:lnTo>
                <a:lnTo>
                  <a:pt x="230701" y="230716"/>
                </a:lnTo>
                <a:lnTo>
                  <a:pt x="223016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80" y="235915"/>
                </a:lnTo>
                <a:lnTo>
                  <a:pt x="7095" y="230716"/>
                </a:lnTo>
                <a:lnTo>
                  <a:pt x="1905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5" y="14780"/>
                </a:lnTo>
                <a:lnTo>
                  <a:pt x="7095" y="7095"/>
                </a:lnTo>
                <a:lnTo>
                  <a:pt x="14780" y="1905"/>
                </a:lnTo>
                <a:lnTo>
                  <a:pt x="24172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83" name="object 302"/>
          <p:cNvSpPr>
            <a:spLocks/>
          </p:cNvSpPr>
          <p:nvPr/>
        </p:nvSpPr>
        <p:spPr bwMode="auto">
          <a:xfrm>
            <a:off x="763588" y="5532438"/>
            <a:ext cx="238125" cy="238125"/>
          </a:xfrm>
          <a:custGeom>
            <a:avLst/>
            <a:gdLst/>
            <a:ahLst/>
            <a:cxnLst>
              <a:cxn ang="0">
                <a:pos x="0" y="86487"/>
              </a:cxn>
              <a:cxn ang="0">
                <a:pos x="0" y="24180"/>
              </a:cxn>
              <a:cxn ang="0">
                <a:pos x="1908" y="14791"/>
              </a:cxn>
              <a:cxn ang="0">
                <a:pos x="7105" y="7102"/>
              </a:cxn>
              <a:cxn ang="0">
                <a:pos x="14796" y="1907"/>
              </a:cxn>
              <a:cxn ang="0">
                <a:pos x="24187" y="0"/>
              </a:cxn>
              <a:cxn ang="0">
                <a:pos x="213626" y="0"/>
              </a:cxn>
              <a:cxn ang="0">
                <a:pos x="223015" y="1907"/>
              </a:cxn>
              <a:cxn ang="0">
                <a:pos x="230704" y="7102"/>
              </a:cxn>
              <a:cxn ang="0">
                <a:pos x="235899" y="14791"/>
              </a:cxn>
              <a:cxn ang="0">
                <a:pos x="237807" y="24180"/>
              </a:cxn>
              <a:cxn ang="0">
                <a:pos x="237807" y="213620"/>
              </a:cxn>
              <a:cxn ang="0">
                <a:pos x="235899" y="223013"/>
              </a:cxn>
              <a:cxn ang="0">
                <a:pos x="230704" y="230703"/>
              </a:cxn>
              <a:cxn ang="0">
                <a:pos x="223015" y="235899"/>
              </a:cxn>
              <a:cxn ang="0">
                <a:pos x="213626" y="237807"/>
              </a:cxn>
              <a:cxn ang="0">
                <a:pos x="140899" y="237807"/>
              </a:cxn>
            </a:cxnLst>
            <a:rect l="0" t="0" r="r" b="b"/>
            <a:pathLst>
              <a:path w="238125" h="238125">
                <a:moveTo>
                  <a:pt x="0" y="86487"/>
                </a:moveTo>
                <a:lnTo>
                  <a:pt x="0" y="24180"/>
                </a:lnTo>
                <a:lnTo>
                  <a:pt x="1908" y="14791"/>
                </a:lnTo>
                <a:lnTo>
                  <a:pt x="7105" y="7102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2"/>
                </a:lnTo>
                <a:lnTo>
                  <a:pt x="235899" y="14791"/>
                </a:lnTo>
                <a:lnTo>
                  <a:pt x="237807" y="24180"/>
                </a:lnTo>
                <a:lnTo>
                  <a:pt x="237807" y="213620"/>
                </a:lnTo>
                <a:lnTo>
                  <a:pt x="235899" y="223013"/>
                </a:lnTo>
                <a:lnTo>
                  <a:pt x="230704" y="230703"/>
                </a:lnTo>
                <a:lnTo>
                  <a:pt x="223015" y="235899"/>
                </a:lnTo>
                <a:lnTo>
                  <a:pt x="213626" y="237807"/>
                </a:lnTo>
                <a:lnTo>
                  <a:pt x="140899" y="237807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84" name="object 306"/>
          <p:cNvSpPr>
            <a:spLocks/>
          </p:cNvSpPr>
          <p:nvPr/>
        </p:nvSpPr>
        <p:spPr bwMode="auto">
          <a:xfrm>
            <a:off x="666750" y="5621338"/>
            <a:ext cx="238125" cy="238125"/>
          </a:xfrm>
          <a:custGeom>
            <a:avLst/>
            <a:gdLst/>
            <a:ahLst/>
            <a:cxnLst>
              <a:cxn ang="0">
                <a:pos x="24180" y="0"/>
              </a:cxn>
              <a:cxn ang="0">
                <a:pos x="213630" y="0"/>
              </a:cxn>
              <a:cxn ang="0">
                <a:pos x="223021" y="1907"/>
              </a:cxn>
              <a:cxn ang="0">
                <a:pos x="230711" y="7103"/>
              </a:cxn>
              <a:cxn ang="0">
                <a:pos x="235906" y="14792"/>
              </a:cxn>
              <a:cxn ang="0">
                <a:pos x="237814" y="24183"/>
              </a:cxn>
              <a:cxn ang="0">
                <a:pos x="237814" y="213633"/>
              </a:cxn>
              <a:cxn ang="0">
                <a:pos x="235906" y="223022"/>
              </a:cxn>
              <a:cxn ang="0">
                <a:pos x="230711" y="230711"/>
              </a:cxn>
              <a:cxn ang="0">
                <a:pos x="223021" y="235906"/>
              </a:cxn>
              <a:cxn ang="0">
                <a:pos x="213630" y="237814"/>
              </a:cxn>
              <a:cxn ang="0">
                <a:pos x="24180" y="237814"/>
              </a:cxn>
              <a:cxn ang="0">
                <a:pos x="14791" y="235906"/>
              </a:cxn>
              <a:cxn ang="0">
                <a:pos x="7102" y="230711"/>
              </a:cxn>
              <a:cxn ang="0">
                <a:pos x="1907" y="223022"/>
              </a:cxn>
              <a:cxn ang="0">
                <a:pos x="0" y="213633"/>
              </a:cxn>
              <a:cxn ang="0">
                <a:pos x="0" y="24183"/>
              </a:cxn>
              <a:cxn ang="0">
                <a:pos x="1907" y="14792"/>
              </a:cxn>
              <a:cxn ang="0">
                <a:pos x="7102" y="7103"/>
              </a:cxn>
              <a:cxn ang="0">
                <a:pos x="14791" y="1907"/>
              </a:cxn>
              <a:cxn ang="0">
                <a:pos x="24180" y="0"/>
              </a:cxn>
            </a:cxnLst>
            <a:rect l="0" t="0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3"/>
                </a:lnTo>
                <a:lnTo>
                  <a:pt x="235906" y="14792"/>
                </a:lnTo>
                <a:lnTo>
                  <a:pt x="237814" y="24183"/>
                </a:lnTo>
                <a:lnTo>
                  <a:pt x="237814" y="213633"/>
                </a:lnTo>
                <a:lnTo>
                  <a:pt x="235906" y="223022"/>
                </a:lnTo>
                <a:lnTo>
                  <a:pt x="230711" y="230711"/>
                </a:lnTo>
                <a:lnTo>
                  <a:pt x="223021" y="235906"/>
                </a:lnTo>
                <a:lnTo>
                  <a:pt x="213630" y="237814"/>
                </a:lnTo>
                <a:lnTo>
                  <a:pt x="24180" y="237814"/>
                </a:lnTo>
                <a:lnTo>
                  <a:pt x="14791" y="235906"/>
                </a:lnTo>
                <a:lnTo>
                  <a:pt x="7102" y="230711"/>
                </a:lnTo>
                <a:lnTo>
                  <a:pt x="1907" y="223022"/>
                </a:lnTo>
                <a:lnTo>
                  <a:pt x="0" y="213633"/>
                </a:lnTo>
                <a:lnTo>
                  <a:pt x="0" y="24183"/>
                </a:lnTo>
                <a:lnTo>
                  <a:pt x="1907" y="14792"/>
                </a:lnTo>
                <a:lnTo>
                  <a:pt x="7102" y="7103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85" name="object 308"/>
          <p:cNvSpPr>
            <a:spLocks/>
          </p:cNvSpPr>
          <p:nvPr/>
        </p:nvSpPr>
        <p:spPr bwMode="auto">
          <a:xfrm>
            <a:off x="1260475" y="5532438"/>
            <a:ext cx="238125" cy="238125"/>
          </a:xfrm>
          <a:custGeom>
            <a:avLst/>
            <a:gdLst/>
            <a:ahLst/>
            <a:cxnLst>
              <a:cxn ang="0">
                <a:pos x="0" y="86487"/>
              </a:cxn>
              <a:cxn ang="0">
                <a:pos x="0" y="24180"/>
              </a:cxn>
              <a:cxn ang="0">
                <a:pos x="1908" y="14791"/>
              </a:cxn>
              <a:cxn ang="0">
                <a:pos x="7105" y="7102"/>
              </a:cxn>
              <a:cxn ang="0">
                <a:pos x="14796" y="1907"/>
              </a:cxn>
              <a:cxn ang="0">
                <a:pos x="24187" y="0"/>
              </a:cxn>
              <a:cxn ang="0">
                <a:pos x="213626" y="0"/>
              </a:cxn>
              <a:cxn ang="0">
                <a:pos x="223016" y="1907"/>
              </a:cxn>
              <a:cxn ang="0">
                <a:pos x="230707" y="7102"/>
              </a:cxn>
              <a:cxn ang="0">
                <a:pos x="235904" y="14791"/>
              </a:cxn>
              <a:cxn ang="0">
                <a:pos x="237813" y="24180"/>
              </a:cxn>
              <a:cxn ang="0">
                <a:pos x="237813" y="213620"/>
              </a:cxn>
              <a:cxn ang="0">
                <a:pos x="235904" y="223013"/>
              </a:cxn>
              <a:cxn ang="0">
                <a:pos x="230707" y="230703"/>
              </a:cxn>
              <a:cxn ang="0">
                <a:pos x="223016" y="235899"/>
              </a:cxn>
              <a:cxn ang="0">
                <a:pos x="213626" y="237807"/>
              </a:cxn>
              <a:cxn ang="0">
                <a:pos x="140899" y="237807"/>
              </a:cxn>
            </a:cxnLst>
            <a:rect l="0" t="0" r="r" b="b"/>
            <a:pathLst>
              <a:path w="238125" h="238125">
                <a:moveTo>
                  <a:pt x="0" y="86487"/>
                </a:moveTo>
                <a:lnTo>
                  <a:pt x="0" y="24180"/>
                </a:lnTo>
                <a:lnTo>
                  <a:pt x="1908" y="14791"/>
                </a:lnTo>
                <a:lnTo>
                  <a:pt x="7105" y="7102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6" y="1907"/>
                </a:lnTo>
                <a:lnTo>
                  <a:pt x="230707" y="7102"/>
                </a:lnTo>
                <a:lnTo>
                  <a:pt x="235904" y="14791"/>
                </a:lnTo>
                <a:lnTo>
                  <a:pt x="237813" y="24180"/>
                </a:lnTo>
                <a:lnTo>
                  <a:pt x="237813" y="213620"/>
                </a:lnTo>
                <a:lnTo>
                  <a:pt x="235904" y="223013"/>
                </a:lnTo>
                <a:lnTo>
                  <a:pt x="230707" y="230703"/>
                </a:lnTo>
                <a:lnTo>
                  <a:pt x="223016" y="235899"/>
                </a:lnTo>
                <a:lnTo>
                  <a:pt x="213626" y="237807"/>
                </a:lnTo>
                <a:lnTo>
                  <a:pt x="140899" y="237807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86" name="object 312"/>
          <p:cNvSpPr>
            <a:spLocks/>
          </p:cNvSpPr>
          <p:nvPr/>
        </p:nvSpPr>
        <p:spPr bwMode="auto">
          <a:xfrm>
            <a:off x="1163638" y="5621338"/>
            <a:ext cx="238125" cy="238125"/>
          </a:xfrm>
          <a:custGeom>
            <a:avLst/>
            <a:gdLst/>
            <a:ahLst/>
            <a:cxnLst>
              <a:cxn ang="0">
                <a:pos x="24183" y="0"/>
              </a:cxn>
              <a:cxn ang="0">
                <a:pos x="213633" y="0"/>
              </a:cxn>
              <a:cxn ang="0">
                <a:pos x="223022" y="1907"/>
              </a:cxn>
              <a:cxn ang="0">
                <a:pos x="230711" y="7103"/>
              </a:cxn>
              <a:cxn ang="0">
                <a:pos x="235906" y="14792"/>
              </a:cxn>
              <a:cxn ang="0">
                <a:pos x="237814" y="24183"/>
              </a:cxn>
              <a:cxn ang="0">
                <a:pos x="237814" y="213633"/>
              </a:cxn>
              <a:cxn ang="0">
                <a:pos x="235906" y="223022"/>
              </a:cxn>
              <a:cxn ang="0">
                <a:pos x="230711" y="230711"/>
              </a:cxn>
              <a:cxn ang="0">
                <a:pos x="223022" y="235906"/>
              </a:cxn>
              <a:cxn ang="0">
                <a:pos x="213633" y="237814"/>
              </a:cxn>
              <a:cxn ang="0">
                <a:pos x="24183" y="237814"/>
              </a:cxn>
              <a:cxn ang="0">
                <a:pos x="14792" y="235906"/>
              </a:cxn>
              <a:cxn ang="0">
                <a:pos x="7103" y="230711"/>
              </a:cxn>
              <a:cxn ang="0">
                <a:pos x="1907" y="223022"/>
              </a:cxn>
              <a:cxn ang="0">
                <a:pos x="0" y="213633"/>
              </a:cxn>
              <a:cxn ang="0">
                <a:pos x="0" y="24183"/>
              </a:cxn>
              <a:cxn ang="0">
                <a:pos x="1907" y="14792"/>
              </a:cxn>
              <a:cxn ang="0">
                <a:pos x="7103" y="7103"/>
              </a:cxn>
              <a:cxn ang="0">
                <a:pos x="14792" y="1907"/>
              </a:cxn>
              <a:cxn ang="0">
                <a:pos x="24183" y="0"/>
              </a:cxn>
            </a:cxnLst>
            <a:rect l="0" t="0" r="r" b="b"/>
            <a:pathLst>
              <a:path w="238125" h="238125">
                <a:moveTo>
                  <a:pt x="24183" y="0"/>
                </a:moveTo>
                <a:lnTo>
                  <a:pt x="213633" y="0"/>
                </a:lnTo>
                <a:lnTo>
                  <a:pt x="223022" y="1907"/>
                </a:lnTo>
                <a:lnTo>
                  <a:pt x="230711" y="7103"/>
                </a:lnTo>
                <a:lnTo>
                  <a:pt x="235906" y="14792"/>
                </a:lnTo>
                <a:lnTo>
                  <a:pt x="237814" y="24183"/>
                </a:lnTo>
                <a:lnTo>
                  <a:pt x="237814" y="213633"/>
                </a:lnTo>
                <a:lnTo>
                  <a:pt x="235906" y="223022"/>
                </a:lnTo>
                <a:lnTo>
                  <a:pt x="230711" y="230711"/>
                </a:lnTo>
                <a:lnTo>
                  <a:pt x="223022" y="235906"/>
                </a:lnTo>
                <a:lnTo>
                  <a:pt x="213633" y="237814"/>
                </a:lnTo>
                <a:lnTo>
                  <a:pt x="24183" y="237814"/>
                </a:lnTo>
                <a:lnTo>
                  <a:pt x="14792" y="235906"/>
                </a:lnTo>
                <a:lnTo>
                  <a:pt x="7103" y="230711"/>
                </a:lnTo>
                <a:lnTo>
                  <a:pt x="1907" y="223022"/>
                </a:lnTo>
                <a:lnTo>
                  <a:pt x="0" y="213633"/>
                </a:lnTo>
                <a:lnTo>
                  <a:pt x="0" y="24183"/>
                </a:lnTo>
                <a:lnTo>
                  <a:pt x="1907" y="14792"/>
                </a:lnTo>
                <a:lnTo>
                  <a:pt x="7103" y="7103"/>
                </a:lnTo>
                <a:lnTo>
                  <a:pt x="14792" y="1907"/>
                </a:lnTo>
                <a:lnTo>
                  <a:pt x="24183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13" name="object 313"/>
          <p:cNvSpPr txBox="1"/>
          <p:nvPr/>
        </p:nvSpPr>
        <p:spPr>
          <a:xfrm>
            <a:off x="2430463" y="5645150"/>
            <a:ext cx="3452812" cy="15621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tabLst>
                <a:tab pos="2174875" algn="l"/>
              </a:tabLst>
              <a:defRPr/>
            </a:pPr>
            <a:r>
              <a:rPr lang="ru-RU" sz="10500" b="1" spc="-142" baseline="-12698" dirty="0">
                <a:solidFill>
                  <a:srgbClr val="DCB77A"/>
                </a:solidFill>
                <a:latin typeface="Arial"/>
                <a:cs typeface="Arial"/>
              </a:rPr>
              <a:t>1</a:t>
            </a:r>
            <a:r>
              <a:rPr sz="10500" b="1" baseline="-12698" dirty="0">
                <a:solidFill>
                  <a:srgbClr val="DCB77A"/>
                </a:solidFill>
                <a:latin typeface="Arial"/>
                <a:cs typeface="Arial"/>
              </a:rPr>
              <a:t>	</a:t>
            </a:r>
            <a:r>
              <a:rPr lang="ru-RU" sz="10500" b="1" spc="-142" baseline="-12698" dirty="0">
                <a:solidFill>
                  <a:srgbClr val="DCB77A"/>
                </a:solidFill>
                <a:latin typeface="Arial"/>
                <a:cs typeface="Arial"/>
              </a:rPr>
              <a:t>4</a:t>
            </a:r>
            <a:endParaRPr sz="10500" baseline="-12698" dirty="0">
              <a:latin typeface="Arial"/>
              <a:cs typeface="Arial"/>
            </a:endParaRPr>
          </a:p>
          <a:p>
            <a:pPr marL="229870" fontAlgn="auto">
              <a:spcBef>
                <a:spcPts val="2000"/>
              </a:spcBef>
              <a:spcAft>
                <a:spcPts val="0"/>
              </a:spcAft>
              <a:defRPr/>
            </a:pPr>
            <a:r>
              <a:rPr lang="ru-RU" sz="1400" spc="-30" dirty="0">
                <a:solidFill>
                  <a:srgbClr val="151616"/>
                </a:solidFill>
                <a:latin typeface="Arial"/>
                <a:cs typeface="Arial"/>
              </a:rPr>
              <a:t>    </a:t>
            </a:r>
            <a:r>
              <a:rPr lang="ru-RU" sz="1400" spc="-3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технопарк </a:t>
            </a:r>
            <a:endParaRPr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88" name="object 314"/>
          <p:cNvSpPr>
            <a:spLocks/>
          </p:cNvSpPr>
          <p:nvPr/>
        </p:nvSpPr>
        <p:spPr bwMode="auto">
          <a:xfrm>
            <a:off x="492125" y="2382838"/>
            <a:ext cx="1236663" cy="1236662"/>
          </a:xfrm>
          <a:custGeom>
            <a:avLst/>
            <a:gdLst/>
            <a:ahLst/>
            <a:cxnLst>
              <a:cxn ang="0">
                <a:pos x="1237421" y="1237424"/>
              </a:cxn>
              <a:cxn ang="0">
                <a:pos x="1188832" y="1236488"/>
              </a:cxn>
              <a:cxn ang="0">
                <a:pos x="1140718" y="1233701"/>
              </a:cxn>
              <a:cxn ang="0">
                <a:pos x="1093112" y="1229099"/>
              </a:cxn>
              <a:cxn ang="0">
                <a:pos x="1046050" y="1222716"/>
              </a:cxn>
              <a:cxn ang="0">
                <a:pos x="999565" y="1214585"/>
              </a:cxn>
              <a:cxn ang="0">
                <a:pos x="953693" y="1204743"/>
              </a:cxn>
              <a:cxn ang="0">
                <a:pos x="908466" y="1193222"/>
              </a:cxn>
              <a:cxn ang="0">
                <a:pos x="863921" y="1180058"/>
              </a:cxn>
              <a:cxn ang="0">
                <a:pos x="820091" y="1165284"/>
              </a:cxn>
              <a:cxn ang="0">
                <a:pos x="777010" y="1148935"/>
              </a:cxn>
              <a:cxn ang="0">
                <a:pos x="734714" y="1131046"/>
              </a:cxn>
              <a:cxn ang="0">
                <a:pos x="693235" y="1111651"/>
              </a:cxn>
              <a:cxn ang="0">
                <a:pos x="652610" y="1090784"/>
              </a:cxn>
              <a:cxn ang="0">
                <a:pos x="612872" y="1068480"/>
              </a:cxn>
              <a:cxn ang="0">
                <a:pos x="574055" y="1044772"/>
              </a:cxn>
              <a:cxn ang="0">
                <a:pos x="536194" y="1019696"/>
              </a:cxn>
              <a:cxn ang="0">
                <a:pos x="499324" y="993286"/>
              </a:cxn>
              <a:cxn ang="0">
                <a:pos x="463478" y="965576"/>
              </a:cxn>
              <a:cxn ang="0">
                <a:pos x="428691" y="936601"/>
              </a:cxn>
              <a:cxn ang="0">
                <a:pos x="394998" y="906394"/>
              </a:cxn>
              <a:cxn ang="0">
                <a:pos x="362433" y="874991"/>
              </a:cxn>
              <a:cxn ang="0">
                <a:pos x="331030" y="842426"/>
              </a:cxn>
              <a:cxn ang="0">
                <a:pos x="300823" y="808733"/>
              </a:cxn>
              <a:cxn ang="0">
                <a:pos x="271848" y="773946"/>
              </a:cxn>
              <a:cxn ang="0">
                <a:pos x="244138" y="738100"/>
              </a:cxn>
              <a:cxn ang="0">
                <a:pos x="217728" y="701230"/>
              </a:cxn>
              <a:cxn ang="0">
                <a:pos x="192652" y="663369"/>
              </a:cxn>
              <a:cxn ang="0">
                <a:pos x="168944" y="624552"/>
              </a:cxn>
              <a:cxn ang="0">
                <a:pos x="146640" y="584814"/>
              </a:cxn>
              <a:cxn ang="0">
                <a:pos x="125773" y="544188"/>
              </a:cxn>
              <a:cxn ang="0">
                <a:pos x="106378" y="502710"/>
              </a:cxn>
              <a:cxn ang="0">
                <a:pos x="88488" y="460413"/>
              </a:cxn>
              <a:cxn ang="0">
                <a:pos x="72140" y="417332"/>
              </a:cxn>
              <a:cxn ang="0">
                <a:pos x="57366" y="373502"/>
              </a:cxn>
              <a:cxn ang="0">
                <a:pos x="44202" y="328957"/>
              </a:cxn>
              <a:cxn ang="0">
                <a:pos x="32681" y="283730"/>
              </a:cxn>
              <a:cxn ang="0">
                <a:pos x="22838" y="237857"/>
              </a:cxn>
              <a:cxn ang="0">
                <a:pos x="14708" y="191372"/>
              </a:cxn>
              <a:cxn ang="0">
                <a:pos x="8325" y="144310"/>
              </a:cxn>
              <a:cxn ang="0">
                <a:pos x="3722" y="96704"/>
              </a:cxn>
              <a:cxn ang="0">
                <a:pos x="936" y="48589"/>
              </a:cxn>
              <a:cxn ang="0">
                <a:pos x="0" y="0"/>
              </a:cxn>
            </a:cxnLst>
            <a:rect l="0" t="0" r="r" b="b"/>
            <a:pathLst>
              <a:path w="1237614" h="1237614">
                <a:moveTo>
                  <a:pt x="1237421" y="1237424"/>
                </a:moveTo>
                <a:lnTo>
                  <a:pt x="1188832" y="1236488"/>
                </a:lnTo>
                <a:lnTo>
                  <a:pt x="1140718" y="1233701"/>
                </a:lnTo>
                <a:lnTo>
                  <a:pt x="1093112" y="1229099"/>
                </a:lnTo>
                <a:lnTo>
                  <a:pt x="1046050" y="1222716"/>
                </a:lnTo>
                <a:lnTo>
                  <a:pt x="999565" y="1214585"/>
                </a:lnTo>
                <a:lnTo>
                  <a:pt x="953693" y="1204743"/>
                </a:lnTo>
                <a:lnTo>
                  <a:pt x="908466" y="1193222"/>
                </a:lnTo>
                <a:lnTo>
                  <a:pt x="863921" y="1180058"/>
                </a:lnTo>
                <a:lnTo>
                  <a:pt x="820091" y="1165284"/>
                </a:lnTo>
                <a:lnTo>
                  <a:pt x="777010" y="1148935"/>
                </a:lnTo>
                <a:lnTo>
                  <a:pt x="734714" y="1131046"/>
                </a:lnTo>
                <a:lnTo>
                  <a:pt x="693235" y="1111651"/>
                </a:lnTo>
                <a:lnTo>
                  <a:pt x="652610" y="1090784"/>
                </a:lnTo>
                <a:lnTo>
                  <a:pt x="612872" y="1068480"/>
                </a:lnTo>
                <a:lnTo>
                  <a:pt x="574055" y="1044772"/>
                </a:lnTo>
                <a:lnTo>
                  <a:pt x="536194" y="1019696"/>
                </a:lnTo>
                <a:lnTo>
                  <a:pt x="499324" y="993286"/>
                </a:lnTo>
                <a:lnTo>
                  <a:pt x="463478" y="965576"/>
                </a:lnTo>
                <a:lnTo>
                  <a:pt x="428691" y="936601"/>
                </a:lnTo>
                <a:lnTo>
                  <a:pt x="394998" y="906394"/>
                </a:lnTo>
                <a:lnTo>
                  <a:pt x="362433" y="874991"/>
                </a:lnTo>
                <a:lnTo>
                  <a:pt x="331030" y="842426"/>
                </a:lnTo>
                <a:lnTo>
                  <a:pt x="300823" y="808733"/>
                </a:lnTo>
                <a:lnTo>
                  <a:pt x="271848" y="773946"/>
                </a:lnTo>
                <a:lnTo>
                  <a:pt x="244138" y="738100"/>
                </a:lnTo>
                <a:lnTo>
                  <a:pt x="217728" y="701230"/>
                </a:lnTo>
                <a:lnTo>
                  <a:pt x="192652" y="663369"/>
                </a:lnTo>
                <a:lnTo>
                  <a:pt x="168944" y="624552"/>
                </a:lnTo>
                <a:lnTo>
                  <a:pt x="146640" y="584814"/>
                </a:lnTo>
                <a:lnTo>
                  <a:pt x="125773" y="544188"/>
                </a:lnTo>
                <a:lnTo>
                  <a:pt x="106378" y="502710"/>
                </a:lnTo>
                <a:lnTo>
                  <a:pt x="88488" y="460413"/>
                </a:lnTo>
                <a:lnTo>
                  <a:pt x="72140" y="417332"/>
                </a:lnTo>
                <a:lnTo>
                  <a:pt x="57366" y="373502"/>
                </a:lnTo>
                <a:lnTo>
                  <a:pt x="44202" y="328957"/>
                </a:lnTo>
                <a:lnTo>
                  <a:pt x="32681" y="283730"/>
                </a:lnTo>
                <a:lnTo>
                  <a:pt x="22838" y="237857"/>
                </a:lnTo>
                <a:lnTo>
                  <a:pt x="14708" y="191372"/>
                </a:lnTo>
                <a:lnTo>
                  <a:pt x="8325" y="144310"/>
                </a:lnTo>
                <a:lnTo>
                  <a:pt x="3722" y="96704"/>
                </a:lnTo>
                <a:lnTo>
                  <a:pt x="936" y="48589"/>
                </a:lnTo>
                <a:lnTo>
                  <a:pt x="0" y="0"/>
                </a:lnTo>
              </a:path>
            </a:pathLst>
          </a:custGeom>
          <a:noFill/>
          <a:ln w="57599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89" name="object 315"/>
          <p:cNvSpPr>
            <a:spLocks/>
          </p:cNvSpPr>
          <p:nvPr/>
        </p:nvSpPr>
        <p:spPr bwMode="auto">
          <a:xfrm>
            <a:off x="373063" y="2382838"/>
            <a:ext cx="244475" cy="127000"/>
          </a:xfrm>
          <a:custGeom>
            <a:avLst/>
            <a:gdLst/>
            <a:ahLst/>
            <a:cxnLst>
              <a:cxn ang="0">
                <a:pos x="0" y="126466"/>
              </a:cxn>
              <a:cxn ang="0">
                <a:pos x="117928" y="0"/>
              </a:cxn>
              <a:cxn ang="0">
                <a:pos x="244389" y="117932"/>
              </a:cxn>
            </a:cxnLst>
            <a:rect l="0" t="0" r="r" b="b"/>
            <a:pathLst>
              <a:path w="244475" h="127000">
                <a:moveTo>
                  <a:pt x="0" y="126466"/>
                </a:moveTo>
                <a:lnTo>
                  <a:pt x="117928" y="0"/>
                </a:lnTo>
                <a:lnTo>
                  <a:pt x="244389" y="117932"/>
                </a:lnTo>
              </a:path>
            </a:pathLst>
          </a:custGeom>
          <a:noFill/>
          <a:ln w="57599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90" name="object 316"/>
          <p:cNvSpPr txBox="1">
            <a:spLocks noChangeArrowheads="1"/>
          </p:cNvSpPr>
          <p:nvPr/>
        </p:nvSpPr>
        <p:spPr bwMode="auto">
          <a:xfrm>
            <a:off x="1787525" y="3597275"/>
            <a:ext cx="44894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Условия получения дополнительного образования в Ставропольском крае:</a:t>
            </a:r>
          </a:p>
        </p:txBody>
      </p:sp>
      <p:sp>
        <p:nvSpPr>
          <p:cNvPr id="317" name="object 317"/>
          <p:cNvSpPr>
            <a:spLocks noGrp="1"/>
          </p:cNvSpPr>
          <p:nvPr>
            <p:ph type="dt" sz="quarter" idx="11"/>
          </p:nvPr>
        </p:nvSpPr>
        <p:spPr/>
        <p:txBody>
          <a:bodyPr tIns="10795" rtlCol="0"/>
          <a:lstStyle/>
          <a:p>
            <a:pPr marL="12700" fontAlgn="auto">
              <a:spcBef>
                <a:spcPts val="85"/>
              </a:spcBef>
              <a:spcAft>
                <a:spcPts val="0"/>
              </a:spcAft>
              <a:defRPr/>
            </a:pPr>
            <a:r>
              <a:rPr spc="-50" dirty="0">
                <a:latin typeface="Arial"/>
                <a:cs typeface="Arial"/>
              </a:rPr>
              <a:t>2017</a:t>
            </a:r>
          </a:p>
        </p:txBody>
      </p:sp>
      <p:sp>
        <p:nvSpPr>
          <p:cNvPr id="319" name="object 18"/>
          <p:cNvSpPr txBox="1"/>
          <p:nvPr/>
        </p:nvSpPr>
        <p:spPr>
          <a:xfrm>
            <a:off x="1389063" y="2058988"/>
            <a:ext cx="717550" cy="62706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 fontAlgn="auto">
              <a:lnSpc>
                <a:spcPts val="241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2200" b="1" spc="-50" dirty="0">
                <a:solidFill>
                  <a:srgbClr val="5B79AA"/>
                </a:solidFill>
                <a:latin typeface="Arial"/>
                <a:cs typeface="Arial"/>
              </a:rPr>
              <a:t>75</a:t>
            </a:r>
            <a:r>
              <a:rPr sz="2200" b="1" spc="-50" dirty="0">
                <a:solidFill>
                  <a:srgbClr val="5B79AA"/>
                </a:solidFill>
                <a:latin typeface="Arial"/>
                <a:cs typeface="Arial"/>
              </a:rPr>
              <a:t>%</a:t>
            </a:r>
            <a:endParaRPr sz="2200" dirty="0">
              <a:latin typeface="Arial"/>
              <a:cs typeface="Arial"/>
            </a:endParaRPr>
          </a:p>
          <a:p>
            <a:pPr marL="1905" algn="ctr" fontAlgn="auto">
              <a:lnSpc>
                <a:spcPts val="24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spc="-60" dirty="0">
                <a:solidFill>
                  <a:srgbClr val="DCB77A"/>
                </a:solidFill>
                <a:latin typeface="Arial"/>
                <a:cs typeface="Arial"/>
              </a:rPr>
              <a:t>6,7</a:t>
            </a:r>
            <a:r>
              <a:rPr sz="2200" b="1" spc="-60" dirty="0">
                <a:solidFill>
                  <a:srgbClr val="DCB77A"/>
                </a:solidFill>
                <a:latin typeface="Arial"/>
                <a:cs typeface="Arial"/>
              </a:rPr>
              <a:t>%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7493" name="object 146"/>
          <p:cNvSpPr>
            <a:spLocks/>
          </p:cNvSpPr>
          <p:nvPr/>
        </p:nvSpPr>
        <p:spPr bwMode="auto">
          <a:xfrm>
            <a:off x="1317625" y="4598988"/>
            <a:ext cx="238125" cy="238125"/>
          </a:xfrm>
          <a:custGeom>
            <a:avLst/>
            <a:gdLst/>
            <a:ahLst/>
            <a:cxnLst>
              <a:cxn ang="0">
                <a:pos x="0" y="86487"/>
              </a:cxn>
              <a:cxn ang="0">
                <a:pos x="0" y="24174"/>
              </a:cxn>
              <a:cxn ang="0">
                <a:pos x="1908" y="14788"/>
              </a:cxn>
              <a:cxn ang="0">
                <a:pos x="7105" y="7101"/>
              </a:cxn>
              <a:cxn ang="0">
                <a:pos x="14796" y="1907"/>
              </a:cxn>
              <a:cxn ang="0">
                <a:pos x="24187" y="0"/>
              </a:cxn>
              <a:cxn ang="0">
                <a:pos x="213626" y="0"/>
              </a:cxn>
              <a:cxn ang="0">
                <a:pos x="223015" y="1907"/>
              </a:cxn>
              <a:cxn ang="0">
                <a:pos x="230704" y="7101"/>
              </a:cxn>
              <a:cxn ang="0">
                <a:pos x="235899" y="14788"/>
              </a:cxn>
              <a:cxn ang="0">
                <a:pos x="237807" y="24174"/>
              </a:cxn>
              <a:cxn ang="0">
                <a:pos x="237807" y="213620"/>
              </a:cxn>
              <a:cxn ang="0">
                <a:pos x="235899" y="223009"/>
              </a:cxn>
              <a:cxn ang="0">
                <a:pos x="230704" y="230698"/>
              </a:cxn>
              <a:cxn ang="0">
                <a:pos x="223015" y="235893"/>
              </a:cxn>
              <a:cxn ang="0">
                <a:pos x="213626" y="237801"/>
              </a:cxn>
              <a:cxn ang="0">
                <a:pos x="140899" y="237801"/>
              </a:cxn>
            </a:cxnLst>
            <a:rect l="0" t="0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08" y="14788"/>
                </a:lnTo>
                <a:lnTo>
                  <a:pt x="7105" y="7101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1"/>
                </a:lnTo>
                <a:lnTo>
                  <a:pt x="235899" y="14788"/>
                </a:lnTo>
                <a:lnTo>
                  <a:pt x="237807" y="24174"/>
                </a:lnTo>
                <a:lnTo>
                  <a:pt x="237807" y="213620"/>
                </a:lnTo>
                <a:lnTo>
                  <a:pt x="235899" y="223009"/>
                </a:lnTo>
                <a:lnTo>
                  <a:pt x="230704" y="230698"/>
                </a:lnTo>
                <a:lnTo>
                  <a:pt x="223015" y="235893"/>
                </a:lnTo>
                <a:lnTo>
                  <a:pt x="213626" y="237801"/>
                </a:lnTo>
                <a:lnTo>
                  <a:pt x="140899" y="237801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94" name="object 150"/>
          <p:cNvSpPr>
            <a:spLocks/>
          </p:cNvSpPr>
          <p:nvPr/>
        </p:nvSpPr>
        <p:spPr bwMode="auto">
          <a:xfrm>
            <a:off x="1220788" y="4686300"/>
            <a:ext cx="238125" cy="238125"/>
          </a:xfrm>
          <a:custGeom>
            <a:avLst/>
            <a:gdLst/>
            <a:ahLst/>
            <a:cxnLst>
              <a:cxn ang="0">
                <a:pos x="24180" y="0"/>
              </a:cxn>
              <a:cxn ang="0">
                <a:pos x="213630" y="0"/>
              </a:cxn>
              <a:cxn ang="0">
                <a:pos x="223021" y="1907"/>
              </a:cxn>
              <a:cxn ang="0">
                <a:pos x="230711" y="7101"/>
              </a:cxn>
              <a:cxn ang="0">
                <a:pos x="235906" y="14790"/>
              </a:cxn>
              <a:cxn ang="0">
                <a:pos x="237814" y="24180"/>
              </a:cxn>
              <a:cxn ang="0">
                <a:pos x="237814" y="213630"/>
              </a:cxn>
              <a:cxn ang="0">
                <a:pos x="235906" y="223021"/>
              </a:cxn>
              <a:cxn ang="0">
                <a:pos x="230711" y="230709"/>
              </a:cxn>
              <a:cxn ang="0">
                <a:pos x="223021" y="235903"/>
              </a:cxn>
              <a:cxn ang="0">
                <a:pos x="213630" y="237811"/>
              </a:cxn>
              <a:cxn ang="0">
                <a:pos x="24180" y="237811"/>
              </a:cxn>
              <a:cxn ang="0">
                <a:pos x="14791" y="235903"/>
              </a:cxn>
              <a:cxn ang="0">
                <a:pos x="7102" y="230709"/>
              </a:cxn>
              <a:cxn ang="0">
                <a:pos x="1907" y="223021"/>
              </a:cxn>
              <a:cxn ang="0">
                <a:pos x="0" y="213630"/>
              </a:cxn>
              <a:cxn ang="0">
                <a:pos x="0" y="24180"/>
              </a:cxn>
              <a:cxn ang="0">
                <a:pos x="1907" y="14790"/>
              </a:cxn>
              <a:cxn ang="0">
                <a:pos x="7102" y="7101"/>
              </a:cxn>
              <a:cxn ang="0">
                <a:pos x="14791" y="1907"/>
              </a:cxn>
              <a:cxn ang="0">
                <a:pos x="24180" y="0"/>
              </a:cxn>
            </a:cxnLst>
            <a:rect l="0" t="0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1"/>
                </a:lnTo>
                <a:lnTo>
                  <a:pt x="235906" y="14790"/>
                </a:lnTo>
                <a:lnTo>
                  <a:pt x="237814" y="24180"/>
                </a:lnTo>
                <a:lnTo>
                  <a:pt x="237814" y="213630"/>
                </a:lnTo>
                <a:lnTo>
                  <a:pt x="235906" y="223021"/>
                </a:lnTo>
                <a:lnTo>
                  <a:pt x="230711" y="230709"/>
                </a:lnTo>
                <a:lnTo>
                  <a:pt x="223021" y="235903"/>
                </a:lnTo>
                <a:lnTo>
                  <a:pt x="213630" y="237811"/>
                </a:lnTo>
                <a:lnTo>
                  <a:pt x="24180" y="237811"/>
                </a:lnTo>
                <a:lnTo>
                  <a:pt x="14791" y="235903"/>
                </a:lnTo>
                <a:lnTo>
                  <a:pt x="7102" y="230709"/>
                </a:lnTo>
                <a:lnTo>
                  <a:pt x="1907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7" y="14790"/>
                </a:lnTo>
                <a:lnTo>
                  <a:pt x="7102" y="7101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95" name="object 84"/>
          <p:cNvSpPr>
            <a:spLocks/>
          </p:cNvSpPr>
          <p:nvPr/>
        </p:nvSpPr>
        <p:spPr bwMode="auto">
          <a:xfrm>
            <a:off x="6610350" y="5967413"/>
            <a:ext cx="233363" cy="433387"/>
          </a:xfrm>
          <a:custGeom>
            <a:avLst/>
            <a:gdLst/>
            <a:ahLst/>
            <a:cxnLst>
              <a:cxn ang="0">
                <a:pos x="0" y="26352"/>
              </a:cxn>
              <a:cxn ang="0">
                <a:pos x="18883" y="15226"/>
              </a:cxn>
              <a:cxn ang="0">
                <a:pos x="39427" y="6946"/>
              </a:cxn>
              <a:cxn ang="0">
                <a:pos x="61361" y="1781"/>
              </a:cxn>
              <a:cxn ang="0">
                <a:pos x="84416" y="0"/>
              </a:cxn>
              <a:cxn ang="0">
                <a:pos x="131284" y="7560"/>
              </a:cxn>
              <a:cxn ang="0">
                <a:pos x="171989" y="28612"/>
              </a:cxn>
              <a:cxn ang="0">
                <a:pos x="204089" y="60715"/>
              </a:cxn>
              <a:cxn ang="0">
                <a:pos x="225141" y="101424"/>
              </a:cxn>
              <a:cxn ang="0">
                <a:pos x="232702" y="148297"/>
              </a:cxn>
              <a:cxn ang="0">
                <a:pos x="230578" y="171260"/>
              </a:cxn>
              <a:cxn ang="0">
                <a:pos x="216601" y="217601"/>
              </a:cxn>
              <a:cxn ang="0">
                <a:pos x="184502" y="279228"/>
              </a:cxn>
              <a:cxn ang="0">
                <a:pos x="161481" y="318180"/>
              </a:cxn>
              <a:cxn ang="0">
                <a:pos x="137462" y="356202"/>
              </a:cxn>
              <a:cxn ang="0">
                <a:pos x="112219" y="394087"/>
              </a:cxn>
              <a:cxn ang="0">
                <a:pos x="85521" y="432625"/>
              </a:cxn>
            </a:cxnLst>
            <a:rect l="0" t="0" r="r" b="b"/>
            <a:pathLst>
              <a:path w="233045" h="433070">
                <a:moveTo>
                  <a:pt x="0" y="26352"/>
                </a:moveTo>
                <a:lnTo>
                  <a:pt x="18883" y="15226"/>
                </a:lnTo>
                <a:lnTo>
                  <a:pt x="39427" y="6946"/>
                </a:lnTo>
                <a:lnTo>
                  <a:pt x="61361" y="1781"/>
                </a:lnTo>
                <a:lnTo>
                  <a:pt x="84416" y="0"/>
                </a:lnTo>
                <a:lnTo>
                  <a:pt x="131284" y="7560"/>
                </a:lnTo>
                <a:lnTo>
                  <a:pt x="171989" y="28612"/>
                </a:lnTo>
                <a:lnTo>
                  <a:pt x="204089" y="60715"/>
                </a:lnTo>
                <a:lnTo>
                  <a:pt x="225141" y="101424"/>
                </a:lnTo>
                <a:lnTo>
                  <a:pt x="232702" y="148297"/>
                </a:lnTo>
                <a:lnTo>
                  <a:pt x="230578" y="171260"/>
                </a:lnTo>
                <a:lnTo>
                  <a:pt x="216601" y="217601"/>
                </a:lnTo>
                <a:lnTo>
                  <a:pt x="184502" y="279228"/>
                </a:lnTo>
                <a:lnTo>
                  <a:pt x="161481" y="318180"/>
                </a:lnTo>
                <a:lnTo>
                  <a:pt x="137462" y="356202"/>
                </a:lnTo>
                <a:lnTo>
                  <a:pt x="112219" y="394087"/>
                </a:lnTo>
                <a:lnTo>
                  <a:pt x="85521" y="432625"/>
                </a:lnTo>
              </a:path>
            </a:pathLst>
          </a:custGeom>
          <a:noFill/>
          <a:ln w="216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96" name="object 85"/>
          <p:cNvSpPr>
            <a:spLocks/>
          </p:cNvSpPr>
          <p:nvPr/>
        </p:nvSpPr>
        <p:spPr bwMode="auto">
          <a:xfrm>
            <a:off x="6480175" y="6010275"/>
            <a:ext cx="296863" cy="431800"/>
          </a:xfrm>
          <a:custGeom>
            <a:avLst/>
            <a:gdLst/>
            <a:ahLst/>
            <a:cxnLst>
              <a:cxn ang="0">
                <a:pos x="148297" y="0"/>
              </a:cxn>
              <a:cxn ang="0">
                <a:pos x="195171" y="7560"/>
              </a:cxn>
              <a:cxn ang="0">
                <a:pos x="235880" y="28612"/>
              </a:cxn>
              <a:cxn ang="0">
                <a:pos x="267982" y="60715"/>
              </a:cxn>
              <a:cxn ang="0">
                <a:pos x="289035" y="101424"/>
              </a:cxn>
              <a:cxn ang="0">
                <a:pos x="296595" y="148297"/>
              </a:cxn>
              <a:cxn ang="0">
                <a:pos x="294470" y="171260"/>
              </a:cxn>
              <a:cxn ang="0">
                <a:pos x="280484" y="217601"/>
              </a:cxn>
              <a:cxn ang="0">
                <a:pos x="248389" y="279228"/>
              </a:cxn>
              <a:cxn ang="0">
                <a:pos x="225371" y="318180"/>
              </a:cxn>
              <a:cxn ang="0">
                <a:pos x="201355" y="356202"/>
              </a:cxn>
              <a:cxn ang="0">
                <a:pos x="176112" y="394087"/>
              </a:cxn>
              <a:cxn ang="0">
                <a:pos x="149415" y="432625"/>
              </a:cxn>
              <a:cxn ang="0">
                <a:pos x="121002" y="389789"/>
              </a:cxn>
              <a:cxn ang="0">
                <a:pos x="90402" y="344141"/>
              </a:cxn>
              <a:cxn ang="0">
                <a:pos x="60180" y="297121"/>
              </a:cxn>
              <a:cxn ang="0">
                <a:pos x="32899" y="250168"/>
              </a:cxn>
              <a:cxn ang="0">
                <a:pos x="11125" y="204724"/>
              </a:cxn>
              <a:cxn ang="0">
                <a:pos x="731" y="163097"/>
              </a:cxn>
              <a:cxn ang="0">
                <a:pos x="0" y="148297"/>
              </a:cxn>
              <a:cxn ang="0">
                <a:pos x="7560" y="101424"/>
              </a:cxn>
              <a:cxn ang="0">
                <a:pos x="28612" y="60715"/>
              </a:cxn>
              <a:cxn ang="0">
                <a:pos x="60715" y="28612"/>
              </a:cxn>
              <a:cxn ang="0">
                <a:pos x="101424" y="7560"/>
              </a:cxn>
              <a:cxn ang="0">
                <a:pos x="148297" y="0"/>
              </a:cxn>
            </a:cxnLst>
            <a:rect l="0" t="0" r="r" b="b"/>
            <a:pathLst>
              <a:path w="297179" h="433070">
                <a:moveTo>
                  <a:pt x="148297" y="0"/>
                </a:moveTo>
                <a:lnTo>
                  <a:pt x="195171" y="7560"/>
                </a:lnTo>
                <a:lnTo>
                  <a:pt x="235880" y="28612"/>
                </a:lnTo>
                <a:lnTo>
                  <a:pt x="267982" y="60715"/>
                </a:lnTo>
                <a:lnTo>
                  <a:pt x="289035" y="101424"/>
                </a:lnTo>
                <a:lnTo>
                  <a:pt x="296595" y="148297"/>
                </a:lnTo>
                <a:lnTo>
                  <a:pt x="294470" y="171260"/>
                </a:lnTo>
                <a:lnTo>
                  <a:pt x="280484" y="217601"/>
                </a:lnTo>
                <a:lnTo>
                  <a:pt x="248389" y="279228"/>
                </a:lnTo>
                <a:lnTo>
                  <a:pt x="225371" y="318180"/>
                </a:lnTo>
                <a:lnTo>
                  <a:pt x="201355" y="356202"/>
                </a:lnTo>
                <a:lnTo>
                  <a:pt x="176112" y="394087"/>
                </a:lnTo>
                <a:lnTo>
                  <a:pt x="149415" y="432625"/>
                </a:lnTo>
                <a:lnTo>
                  <a:pt x="121002" y="389789"/>
                </a:lnTo>
                <a:lnTo>
                  <a:pt x="90402" y="344141"/>
                </a:lnTo>
                <a:lnTo>
                  <a:pt x="60180" y="297121"/>
                </a:lnTo>
                <a:lnTo>
                  <a:pt x="32899" y="250168"/>
                </a:lnTo>
                <a:lnTo>
                  <a:pt x="11125" y="204724"/>
                </a:lnTo>
                <a:lnTo>
                  <a:pt x="731" y="163097"/>
                </a:lnTo>
                <a:lnTo>
                  <a:pt x="0" y="148297"/>
                </a:lnTo>
                <a:lnTo>
                  <a:pt x="7560" y="101424"/>
                </a:lnTo>
                <a:lnTo>
                  <a:pt x="28612" y="60715"/>
                </a:lnTo>
                <a:lnTo>
                  <a:pt x="60715" y="28612"/>
                </a:lnTo>
                <a:lnTo>
                  <a:pt x="101424" y="7560"/>
                </a:lnTo>
                <a:lnTo>
                  <a:pt x="148297" y="0"/>
                </a:lnTo>
                <a:close/>
              </a:path>
            </a:pathLst>
          </a:custGeom>
          <a:noFill/>
          <a:ln w="216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97" name="object 86"/>
          <p:cNvSpPr>
            <a:spLocks noChangeArrowheads="1"/>
          </p:cNvSpPr>
          <p:nvPr/>
        </p:nvSpPr>
        <p:spPr bwMode="auto">
          <a:xfrm>
            <a:off x="6540500" y="6070600"/>
            <a:ext cx="174625" cy="17462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98" name="object 284"/>
          <p:cNvSpPr>
            <a:spLocks/>
          </p:cNvSpPr>
          <p:nvPr/>
        </p:nvSpPr>
        <p:spPr bwMode="auto">
          <a:xfrm>
            <a:off x="5645150" y="4138613"/>
            <a:ext cx="238125" cy="238125"/>
          </a:xfrm>
          <a:custGeom>
            <a:avLst/>
            <a:gdLst/>
            <a:ahLst/>
            <a:cxnLst>
              <a:cxn ang="0">
                <a:pos x="0" y="86493"/>
              </a:cxn>
              <a:cxn ang="0">
                <a:pos x="0" y="24180"/>
              </a:cxn>
              <a:cxn ang="0">
                <a:pos x="1907" y="14793"/>
              </a:cxn>
              <a:cxn ang="0">
                <a:pos x="7103" y="7104"/>
              </a:cxn>
              <a:cxn ang="0">
                <a:pos x="14793" y="1908"/>
              </a:cxn>
              <a:cxn ang="0">
                <a:pos x="24187" y="0"/>
              </a:cxn>
              <a:cxn ang="0">
                <a:pos x="213620" y="0"/>
              </a:cxn>
              <a:cxn ang="0">
                <a:pos x="223010" y="1908"/>
              </a:cxn>
              <a:cxn ang="0">
                <a:pos x="230701" y="7104"/>
              </a:cxn>
              <a:cxn ang="0">
                <a:pos x="235898" y="14793"/>
              </a:cxn>
              <a:cxn ang="0">
                <a:pos x="237807" y="24180"/>
              </a:cxn>
              <a:cxn ang="0">
                <a:pos x="237807" y="213626"/>
              </a:cxn>
              <a:cxn ang="0">
                <a:pos x="235898" y="223016"/>
              </a:cxn>
              <a:cxn ang="0">
                <a:pos x="230701" y="230707"/>
              </a:cxn>
              <a:cxn ang="0">
                <a:pos x="223010" y="235904"/>
              </a:cxn>
              <a:cxn ang="0">
                <a:pos x="213620" y="237813"/>
              </a:cxn>
              <a:cxn ang="0">
                <a:pos x="140893" y="237813"/>
              </a:cxn>
            </a:cxnLst>
            <a:rect l="0" t="0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3" y="7104"/>
                </a:lnTo>
                <a:lnTo>
                  <a:pt x="14793" y="1908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99" name="object 288"/>
          <p:cNvSpPr>
            <a:spLocks/>
          </p:cNvSpPr>
          <p:nvPr/>
        </p:nvSpPr>
        <p:spPr bwMode="auto">
          <a:xfrm>
            <a:off x="5548313" y="4225925"/>
            <a:ext cx="238125" cy="238125"/>
          </a:xfrm>
          <a:custGeom>
            <a:avLst/>
            <a:gdLst/>
            <a:ahLst/>
            <a:cxnLst>
              <a:cxn ang="0">
                <a:pos x="24172" y="0"/>
              </a:cxn>
              <a:cxn ang="0">
                <a:pos x="213625" y="0"/>
              </a:cxn>
              <a:cxn ang="0">
                <a:pos x="223016" y="1905"/>
              </a:cxn>
              <a:cxn ang="0">
                <a:pos x="230701" y="7095"/>
              </a:cxn>
              <a:cxn ang="0">
                <a:pos x="235891" y="14780"/>
              </a:cxn>
              <a:cxn ang="0">
                <a:pos x="237797" y="24172"/>
              </a:cxn>
              <a:cxn ang="0">
                <a:pos x="237797" y="213625"/>
              </a:cxn>
              <a:cxn ang="0">
                <a:pos x="235891" y="223021"/>
              </a:cxn>
              <a:cxn ang="0">
                <a:pos x="230701" y="230716"/>
              </a:cxn>
              <a:cxn ang="0">
                <a:pos x="223016" y="235915"/>
              </a:cxn>
              <a:cxn ang="0">
                <a:pos x="213625" y="237825"/>
              </a:cxn>
              <a:cxn ang="0">
                <a:pos x="24172" y="237825"/>
              </a:cxn>
              <a:cxn ang="0">
                <a:pos x="14780" y="235915"/>
              </a:cxn>
              <a:cxn ang="0">
                <a:pos x="7095" y="230716"/>
              </a:cxn>
              <a:cxn ang="0">
                <a:pos x="1905" y="223021"/>
              </a:cxn>
              <a:cxn ang="0">
                <a:pos x="0" y="213625"/>
              </a:cxn>
              <a:cxn ang="0">
                <a:pos x="0" y="24172"/>
              </a:cxn>
              <a:cxn ang="0">
                <a:pos x="1905" y="14780"/>
              </a:cxn>
              <a:cxn ang="0">
                <a:pos x="7095" y="7095"/>
              </a:cxn>
              <a:cxn ang="0">
                <a:pos x="14780" y="1905"/>
              </a:cxn>
              <a:cxn ang="0">
                <a:pos x="24172" y="0"/>
              </a:cxn>
            </a:cxnLst>
            <a:rect l="0" t="0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5"/>
                </a:lnTo>
                <a:lnTo>
                  <a:pt x="230701" y="7095"/>
                </a:lnTo>
                <a:lnTo>
                  <a:pt x="235891" y="14780"/>
                </a:lnTo>
                <a:lnTo>
                  <a:pt x="237797" y="24172"/>
                </a:lnTo>
                <a:lnTo>
                  <a:pt x="237797" y="213625"/>
                </a:lnTo>
                <a:lnTo>
                  <a:pt x="235891" y="223021"/>
                </a:lnTo>
                <a:lnTo>
                  <a:pt x="230701" y="230716"/>
                </a:lnTo>
                <a:lnTo>
                  <a:pt x="223016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80" y="235915"/>
                </a:lnTo>
                <a:lnTo>
                  <a:pt x="7095" y="230716"/>
                </a:lnTo>
                <a:lnTo>
                  <a:pt x="1905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5" y="14780"/>
                </a:lnTo>
                <a:lnTo>
                  <a:pt x="7095" y="7095"/>
                </a:lnTo>
                <a:lnTo>
                  <a:pt x="14780" y="1905"/>
                </a:lnTo>
                <a:lnTo>
                  <a:pt x="24172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00" name="object 284"/>
          <p:cNvSpPr>
            <a:spLocks/>
          </p:cNvSpPr>
          <p:nvPr/>
        </p:nvSpPr>
        <p:spPr bwMode="auto">
          <a:xfrm>
            <a:off x="6137275" y="4090988"/>
            <a:ext cx="252413" cy="238125"/>
          </a:xfrm>
          <a:custGeom>
            <a:avLst/>
            <a:gdLst/>
            <a:ahLst/>
            <a:cxnLst>
              <a:cxn ang="0">
                <a:pos x="0" y="86493"/>
              </a:cxn>
              <a:cxn ang="0">
                <a:pos x="0" y="24180"/>
              </a:cxn>
              <a:cxn ang="0">
                <a:pos x="1907" y="14793"/>
              </a:cxn>
              <a:cxn ang="0">
                <a:pos x="7103" y="7104"/>
              </a:cxn>
              <a:cxn ang="0">
                <a:pos x="14793" y="1908"/>
              </a:cxn>
              <a:cxn ang="0">
                <a:pos x="24187" y="0"/>
              </a:cxn>
              <a:cxn ang="0">
                <a:pos x="213620" y="0"/>
              </a:cxn>
              <a:cxn ang="0">
                <a:pos x="223010" y="1908"/>
              </a:cxn>
              <a:cxn ang="0">
                <a:pos x="230701" y="7104"/>
              </a:cxn>
              <a:cxn ang="0">
                <a:pos x="235898" y="14793"/>
              </a:cxn>
              <a:cxn ang="0">
                <a:pos x="237807" y="24180"/>
              </a:cxn>
              <a:cxn ang="0">
                <a:pos x="237807" y="213626"/>
              </a:cxn>
              <a:cxn ang="0">
                <a:pos x="235898" y="223016"/>
              </a:cxn>
              <a:cxn ang="0">
                <a:pos x="230701" y="230707"/>
              </a:cxn>
              <a:cxn ang="0">
                <a:pos x="223010" y="235904"/>
              </a:cxn>
              <a:cxn ang="0">
                <a:pos x="213620" y="237813"/>
              </a:cxn>
              <a:cxn ang="0">
                <a:pos x="140893" y="237813"/>
              </a:cxn>
            </a:cxnLst>
            <a:rect l="0" t="0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3" y="7104"/>
                </a:lnTo>
                <a:lnTo>
                  <a:pt x="14793" y="1908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01" name="object 288"/>
          <p:cNvSpPr>
            <a:spLocks/>
          </p:cNvSpPr>
          <p:nvPr/>
        </p:nvSpPr>
        <p:spPr bwMode="auto">
          <a:xfrm>
            <a:off x="6040438" y="4178300"/>
            <a:ext cx="252412" cy="238125"/>
          </a:xfrm>
          <a:custGeom>
            <a:avLst/>
            <a:gdLst/>
            <a:ahLst/>
            <a:cxnLst>
              <a:cxn ang="0">
                <a:pos x="24172" y="0"/>
              </a:cxn>
              <a:cxn ang="0">
                <a:pos x="213625" y="0"/>
              </a:cxn>
              <a:cxn ang="0">
                <a:pos x="223016" y="1905"/>
              </a:cxn>
              <a:cxn ang="0">
                <a:pos x="230701" y="7095"/>
              </a:cxn>
              <a:cxn ang="0">
                <a:pos x="235891" y="14780"/>
              </a:cxn>
              <a:cxn ang="0">
                <a:pos x="237797" y="24172"/>
              </a:cxn>
              <a:cxn ang="0">
                <a:pos x="237797" y="213625"/>
              </a:cxn>
              <a:cxn ang="0">
                <a:pos x="235891" y="223021"/>
              </a:cxn>
              <a:cxn ang="0">
                <a:pos x="230701" y="230716"/>
              </a:cxn>
              <a:cxn ang="0">
                <a:pos x="223016" y="235915"/>
              </a:cxn>
              <a:cxn ang="0">
                <a:pos x="213625" y="237825"/>
              </a:cxn>
              <a:cxn ang="0">
                <a:pos x="24172" y="237825"/>
              </a:cxn>
              <a:cxn ang="0">
                <a:pos x="14780" y="235915"/>
              </a:cxn>
              <a:cxn ang="0">
                <a:pos x="7095" y="230716"/>
              </a:cxn>
              <a:cxn ang="0">
                <a:pos x="1905" y="223021"/>
              </a:cxn>
              <a:cxn ang="0">
                <a:pos x="0" y="213625"/>
              </a:cxn>
              <a:cxn ang="0">
                <a:pos x="0" y="24172"/>
              </a:cxn>
              <a:cxn ang="0">
                <a:pos x="1905" y="14780"/>
              </a:cxn>
              <a:cxn ang="0">
                <a:pos x="7095" y="7095"/>
              </a:cxn>
              <a:cxn ang="0">
                <a:pos x="14780" y="1905"/>
              </a:cxn>
              <a:cxn ang="0">
                <a:pos x="24172" y="0"/>
              </a:cxn>
            </a:cxnLst>
            <a:rect l="0" t="0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5"/>
                </a:lnTo>
                <a:lnTo>
                  <a:pt x="230701" y="7095"/>
                </a:lnTo>
                <a:lnTo>
                  <a:pt x="235891" y="14780"/>
                </a:lnTo>
                <a:lnTo>
                  <a:pt x="237797" y="24172"/>
                </a:lnTo>
                <a:lnTo>
                  <a:pt x="237797" y="213625"/>
                </a:lnTo>
                <a:lnTo>
                  <a:pt x="235891" y="223021"/>
                </a:lnTo>
                <a:lnTo>
                  <a:pt x="230701" y="230716"/>
                </a:lnTo>
                <a:lnTo>
                  <a:pt x="223016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80" y="235915"/>
                </a:lnTo>
                <a:lnTo>
                  <a:pt x="7095" y="230716"/>
                </a:lnTo>
                <a:lnTo>
                  <a:pt x="1905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5" y="14780"/>
                </a:lnTo>
                <a:lnTo>
                  <a:pt x="7095" y="7095"/>
                </a:lnTo>
                <a:lnTo>
                  <a:pt x="14780" y="1905"/>
                </a:lnTo>
                <a:lnTo>
                  <a:pt x="24172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02" name="object 284"/>
          <p:cNvSpPr>
            <a:spLocks/>
          </p:cNvSpPr>
          <p:nvPr/>
        </p:nvSpPr>
        <p:spPr bwMode="auto">
          <a:xfrm>
            <a:off x="1747838" y="4645025"/>
            <a:ext cx="252412" cy="238125"/>
          </a:xfrm>
          <a:custGeom>
            <a:avLst/>
            <a:gdLst/>
            <a:ahLst/>
            <a:cxnLst>
              <a:cxn ang="0">
                <a:pos x="0" y="86493"/>
              </a:cxn>
              <a:cxn ang="0">
                <a:pos x="0" y="24180"/>
              </a:cxn>
              <a:cxn ang="0">
                <a:pos x="1907" y="14793"/>
              </a:cxn>
              <a:cxn ang="0">
                <a:pos x="7103" y="7104"/>
              </a:cxn>
              <a:cxn ang="0">
                <a:pos x="14793" y="1908"/>
              </a:cxn>
              <a:cxn ang="0">
                <a:pos x="24187" y="0"/>
              </a:cxn>
              <a:cxn ang="0">
                <a:pos x="213620" y="0"/>
              </a:cxn>
              <a:cxn ang="0">
                <a:pos x="223010" y="1908"/>
              </a:cxn>
              <a:cxn ang="0">
                <a:pos x="230701" y="7104"/>
              </a:cxn>
              <a:cxn ang="0">
                <a:pos x="235898" y="14793"/>
              </a:cxn>
              <a:cxn ang="0">
                <a:pos x="237807" y="24180"/>
              </a:cxn>
              <a:cxn ang="0">
                <a:pos x="237807" y="213626"/>
              </a:cxn>
              <a:cxn ang="0">
                <a:pos x="235898" y="223016"/>
              </a:cxn>
              <a:cxn ang="0">
                <a:pos x="230701" y="230707"/>
              </a:cxn>
              <a:cxn ang="0">
                <a:pos x="223010" y="235904"/>
              </a:cxn>
              <a:cxn ang="0">
                <a:pos x="213620" y="237813"/>
              </a:cxn>
              <a:cxn ang="0">
                <a:pos x="140893" y="237813"/>
              </a:cxn>
            </a:cxnLst>
            <a:rect l="0" t="0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3" y="7104"/>
                </a:lnTo>
                <a:lnTo>
                  <a:pt x="14793" y="1908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03" name="object 288"/>
          <p:cNvSpPr>
            <a:spLocks/>
          </p:cNvSpPr>
          <p:nvPr/>
        </p:nvSpPr>
        <p:spPr bwMode="auto">
          <a:xfrm>
            <a:off x="1651000" y="4732338"/>
            <a:ext cx="252413" cy="238125"/>
          </a:xfrm>
          <a:custGeom>
            <a:avLst/>
            <a:gdLst/>
            <a:ahLst/>
            <a:cxnLst>
              <a:cxn ang="0">
                <a:pos x="24172" y="0"/>
              </a:cxn>
              <a:cxn ang="0">
                <a:pos x="213625" y="0"/>
              </a:cxn>
              <a:cxn ang="0">
                <a:pos x="223016" y="1905"/>
              </a:cxn>
              <a:cxn ang="0">
                <a:pos x="230701" y="7095"/>
              </a:cxn>
              <a:cxn ang="0">
                <a:pos x="235891" y="14780"/>
              </a:cxn>
              <a:cxn ang="0">
                <a:pos x="237797" y="24172"/>
              </a:cxn>
              <a:cxn ang="0">
                <a:pos x="237797" y="213625"/>
              </a:cxn>
              <a:cxn ang="0">
                <a:pos x="235891" y="223021"/>
              </a:cxn>
              <a:cxn ang="0">
                <a:pos x="230701" y="230716"/>
              </a:cxn>
              <a:cxn ang="0">
                <a:pos x="223016" y="235915"/>
              </a:cxn>
              <a:cxn ang="0">
                <a:pos x="213625" y="237825"/>
              </a:cxn>
              <a:cxn ang="0">
                <a:pos x="24172" y="237825"/>
              </a:cxn>
              <a:cxn ang="0">
                <a:pos x="14780" y="235915"/>
              </a:cxn>
              <a:cxn ang="0">
                <a:pos x="7095" y="230716"/>
              </a:cxn>
              <a:cxn ang="0">
                <a:pos x="1905" y="223021"/>
              </a:cxn>
              <a:cxn ang="0">
                <a:pos x="0" y="213625"/>
              </a:cxn>
              <a:cxn ang="0">
                <a:pos x="0" y="24172"/>
              </a:cxn>
              <a:cxn ang="0">
                <a:pos x="1905" y="14780"/>
              </a:cxn>
              <a:cxn ang="0">
                <a:pos x="7095" y="7095"/>
              </a:cxn>
              <a:cxn ang="0">
                <a:pos x="14780" y="1905"/>
              </a:cxn>
              <a:cxn ang="0">
                <a:pos x="24172" y="0"/>
              </a:cxn>
            </a:cxnLst>
            <a:rect l="0" t="0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5"/>
                </a:lnTo>
                <a:lnTo>
                  <a:pt x="230701" y="7095"/>
                </a:lnTo>
                <a:lnTo>
                  <a:pt x="235891" y="14780"/>
                </a:lnTo>
                <a:lnTo>
                  <a:pt x="237797" y="24172"/>
                </a:lnTo>
                <a:lnTo>
                  <a:pt x="237797" y="213625"/>
                </a:lnTo>
                <a:lnTo>
                  <a:pt x="235891" y="223021"/>
                </a:lnTo>
                <a:lnTo>
                  <a:pt x="230701" y="230716"/>
                </a:lnTo>
                <a:lnTo>
                  <a:pt x="223016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80" y="235915"/>
                </a:lnTo>
                <a:lnTo>
                  <a:pt x="7095" y="230716"/>
                </a:lnTo>
                <a:lnTo>
                  <a:pt x="1905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5" y="14780"/>
                </a:lnTo>
                <a:lnTo>
                  <a:pt x="7095" y="7095"/>
                </a:lnTo>
                <a:lnTo>
                  <a:pt x="14780" y="1905"/>
                </a:lnTo>
                <a:lnTo>
                  <a:pt x="24172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04" name="object 284"/>
          <p:cNvSpPr>
            <a:spLocks/>
          </p:cNvSpPr>
          <p:nvPr/>
        </p:nvSpPr>
        <p:spPr bwMode="auto">
          <a:xfrm>
            <a:off x="2214563" y="4645025"/>
            <a:ext cx="250825" cy="238125"/>
          </a:xfrm>
          <a:custGeom>
            <a:avLst/>
            <a:gdLst/>
            <a:ahLst/>
            <a:cxnLst>
              <a:cxn ang="0">
                <a:pos x="0" y="86493"/>
              </a:cxn>
              <a:cxn ang="0">
                <a:pos x="0" y="24180"/>
              </a:cxn>
              <a:cxn ang="0">
                <a:pos x="1907" y="14793"/>
              </a:cxn>
              <a:cxn ang="0">
                <a:pos x="7103" y="7104"/>
              </a:cxn>
              <a:cxn ang="0">
                <a:pos x="14793" y="1908"/>
              </a:cxn>
              <a:cxn ang="0">
                <a:pos x="24187" y="0"/>
              </a:cxn>
              <a:cxn ang="0">
                <a:pos x="213620" y="0"/>
              </a:cxn>
              <a:cxn ang="0">
                <a:pos x="223010" y="1908"/>
              </a:cxn>
              <a:cxn ang="0">
                <a:pos x="230701" y="7104"/>
              </a:cxn>
              <a:cxn ang="0">
                <a:pos x="235898" y="14793"/>
              </a:cxn>
              <a:cxn ang="0">
                <a:pos x="237807" y="24180"/>
              </a:cxn>
              <a:cxn ang="0">
                <a:pos x="237807" y="213626"/>
              </a:cxn>
              <a:cxn ang="0">
                <a:pos x="235898" y="223016"/>
              </a:cxn>
              <a:cxn ang="0">
                <a:pos x="230701" y="230707"/>
              </a:cxn>
              <a:cxn ang="0">
                <a:pos x="223010" y="235904"/>
              </a:cxn>
              <a:cxn ang="0">
                <a:pos x="213620" y="237813"/>
              </a:cxn>
              <a:cxn ang="0">
                <a:pos x="140893" y="237813"/>
              </a:cxn>
            </a:cxnLst>
            <a:rect l="0" t="0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3" y="7104"/>
                </a:lnTo>
                <a:lnTo>
                  <a:pt x="14793" y="1908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05" name="object 288"/>
          <p:cNvSpPr>
            <a:spLocks/>
          </p:cNvSpPr>
          <p:nvPr/>
        </p:nvSpPr>
        <p:spPr bwMode="auto">
          <a:xfrm>
            <a:off x="2106613" y="4752975"/>
            <a:ext cx="252412" cy="238125"/>
          </a:xfrm>
          <a:custGeom>
            <a:avLst/>
            <a:gdLst/>
            <a:ahLst/>
            <a:cxnLst>
              <a:cxn ang="0">
                <a:pos x="24172" y="0"/>
              </a:cxn>
              <a:cxn ang="0">
                <a:pos x="213625" y="0"/>
              </a:cxn>
              <a:cxn ang="0">
                <a:pos x="223016" y="1905"/>
              </a:cxn>
              <a:cxn ang="0">
                <a:pos x="230701" y="7095"/>
              </a:cxn>
              <a:cxn ang="0">
                <a:pos x="235891" y="14780"/>
              </a:cxn>
              <a:cxn ang="0">
                <a:pos x="237797" y="24172"/>
              </a:cxn>
              <a:cxn ang="0">
                <a:pos x="237797" y="213625"/>
              </a:cxn>
              <a:cxn ang="0">
                <a:pos x="235891" y="223021"/>
              </a:cxn>
              <a:cxn ang="0">
                <a:pos x="230701" y="230716"/>
              </a:cxn>
              <a:cxn ang="0">
                <a:pos x="223016" y="235915"/>
              </a:cxn>
              <a:cxn ang="0">
                <a:pos x="213625" y="237825"/>
              </a:cxn>
              <a:cxn ang="0">
                <a:pos x="24172" y="237825"/>
              </a:cxn>
              <a:cxn ang="0">
                <a:pos x="14780" y="235915"/>
              </a:cxn>
              <a:cxn ang="0">
                <a:pos x="7095" y="230716"/>
              </a:cxn>
              <a:cxn ang="0">
                <a:pos x="1905" y="223021"/>
              </a:cxn>
              <a:cxn ang="0">
                <a:pos x="0" y="213625"/>
              </a:cxn>
              <a:cxn ang="0">
                <a:pos x="0" y="24172"/>
              </a:cxn>
              <a:cxn ang="0">
                <a:pos x="1905" y="14780"/>
              </a:cxn>
              <a:cxn ang="0">
                <a:pos x="7095" y="7095"/>
              </a:cxn>
              <a:cxn ang="0">
                <a:pos x="14780" y="1905"/>
              </a:cxn>
              <a:cxn ang="0">
                <a:pos x="24172" y="0"/>
              </a:cxn>
            </a:cxnLst>
            <a:rect l="0" t="0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5"/>
                </a:lnTo>
                <a:lnTo>
                  <a:pt x="230701" y="7095"/>
                </a:lnTo>
                <a:lnTo>
                  <a:pt x="235891" y="14780"/>
                </a:lnTo>
                <a:lnTo>
                  <a:pt x="237797" y="24172"/>
                </a:lnTo>
                <a:lnTo>
                  <a:pt x="237797" y="213625"/>
                </a:lnTo>
                <a:lnTo>
                  <a:pt x="235891" y="223021"/>
                </a:lnTo>
                <a:lnTo>
                  <a:pt x="230701" y="230716"/>
                </a:lnTo>
                <a:lnTo>
                  <a:pt x="223016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80" y="235915"/>
                </a:lnTo>
                <a:lnTo>
                  <a:pt x="7095" y="230716"/>
                </a:lnTo>
                <a:lnTo>
                  <a:pt x="1905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5" y="14780"/>
                </a:lnTo>
                <a:lnTo>
                  <a:pt x="7095" y="7095"/>
                </a:lnTo>
                <a:lnTo>
                  <a:pt x="14780" y="1905"/>
                </a:lnTo>
                <a:lnTo>
                  <a:pt x="24172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06" name="object 284"/>
          <p:cNvSpPr>
            <a:spLocks/>
          </p:cNvSpPr>
          <p:nvPr/>
        </p:nvSpPr>
        <p:spPr bwMode="auto">
          <a:xfrm>
            <a:off x="2657475" y="4645025"/>
            <a:ext cx="250825" cy="238125"/>
          </a:xfrm>
          <a:custGeom>
            <a:avLst/>
            <a:gdLst/>
            <a:ahLst/>
            <a:cxnLst>
              <a:cxn ang="0">
                <a:pos x="0" y="86493"/>
              </a:cxn>
              <a:cxn ang="0">
                <a:pos x="0" y="24180"/>
              </a:cxn>
              <a:cxn ang="0">
                <a:pos x="1907" y="14793"/>
              </a:cxn>
              <a:cxn ang="0">
                <a:pos x="7103" y="7104"/>
              </a:cxn>
              <a:cxn ang="0">
                <a:pos x="14793" y="1908"/>
              </a:cxn>
              <a:cxn ang="0">
                <a:pos x="24187" y="0"/>
              </a:cxn>
              <a:cxn ang="0">
                <a:pos x="213620" y="0"/>
              </a:cxn>
              <a:cxn ang="0">
                <a:pos x="223010" y="1908"/>
              </a:cxn>
              <a:cxn ang="0">
                <a:pos x="230701" y="7104"/>
              </a:cxn>
              <a:cxn ang="0">
                <a:pos x="235898" y="14793"/>
              </a:cxn>
              <a:cxn ang="0">
                <a:pos x="237807" y="24180"/>
              </a:cxn>
              <a:cxn ang="0">
                <a:pos x="237807" y="213626"/>
              </a:cxn>
              <a:cxn ang="0">
                <a:pos x="235898" y="223016"/>
              </a:cxn>
              <a:cxn ang="0">
                <a:pos x="230701" y="230707"/>
              </a:cxn>
              <a:cxn ang="0">
                <a:pos x="223010" y="235904"/>
              </a:cxn>
              <a:cxn ang="0">
                <a:pos x="213620" y="237813"/>
              </a:cxn>
              <a:cxn ang="0">
                <a:pos x="140893" y="237813"/>
              </a:cxn>
            </a:cxnLst>
            <a:rect l="0" t="0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3" y="7104"/>
                </a:lnTo>
                <a:lnTo>
                  <a:pt x="14793" y="1908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07" name="object 288"/>
          <p:cNvSpPr>
            <a:spLocks/>
          </p:cNvSpPr>
          <p:nvPr/>
        </p:nvSpPr>
        <p:spPr bwMode="auto">
          <a:xfrm>
            <a:off x="2551113" y="4752975"/>
            <a:ext cx="250825" cy="238125"/>
          </a:xfrm>
          <a:custGeom>
            <a:avLst/>
            <a:gdLst/>
            <a:ahLst/>
            <a:cxnLst>
              <a:cxn ang="0">
                <a:pos x="24172" y="0"/>
              </a:cxn>
              <a:cxn ang="0">
                <a:pos x="213625" y="0"/>
              </a:cxn>
              <a:cxn ang="0">
                <a:pos x="223016" y="1905"/>
              </a:cxn>
              <a:cxn ang="0">
                <a:pos x="230701" y="7095"/>
              </a:cxn>
              <a:cxn ang="0">
                <a:pos x="235891" y="14780"/>
              </a:cxn>
              <a:cxn ang="0">
                <a:pos x="237797" y="24172"/>
              </a:cxn>
              <a:cxn ang="0">
                <a:pos x="237797" y="213625"/>
              </a:cxn>
              <a:cxn ang="0">
                <a:pos x="235891" y="223021"/>
              </a:cxn>
              <a:cxn ang="0">
                <a:pos x="230701" y="230716"/>
              </a:cxn>
              <a:cxn ang="0">
                <a:pos x="223016" y="235915"/>
              </a:cxn>
              <a:cxn ang="0">
                <a:pos x="213625" y="237825"/>
              </a:cxn>
              <a:cxn ang="0">
                <a:pos x="24172" y="237825"/>
              </a:cxn>
              <a:cxn ang="0">
                <a:pos x="14780" y="235915"/>
              </a:cxn>
              <a:cxn ang="0">
                <a:pos x="7095" y="230716"/>
              </a:cxn>
              <a:cxn ang="0">
                <a:pos x="1905" y="223021"/>
              </a:cxn>
              <a:cxn ang="0">
                <a:pos x="0" y="213625"/>
              </a:cxn>
              <a:cxn ang="0">
                <a:pos x="0" y="24172"/>
              </a:cxn>
              <a:cxn ang="0">
                <a:pos x="1905" y="14780"/>
              </a:cxn>
              <a:cxn ang="0">
                <a:pos x="7095" y="7095"/>
              </a:cxn>
              <a:cxn ang="0">
                <a:pos x="14780" y="1905"/>
              </a:cxn>
              <a:cxn ang="0">
                <a:pos x="24172" y="0"/>
              </a:cxn>
            </a:cxnLst>
            <a:rect l="0" t="0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5"/>
                </a:lnTo>
                <a:lnTo>
                  <a:pt x="230701" y="7095"/>
                </a:lnTo>
                <a:lnTo>
                  <a:pt x="235891" y="14780"/>
                </a:lnTo>
                <a:lnTo>
                  <a:pt x="237797" y="24172"/>
                </a:lnTo>
                <a:lnTo>
                  <a:pt x="237797" y="213625"/>
                </a:lnTo>
                <a:lnTo>
                  <a:pt x="235891" y="223021"/>
                </a:lnTo>
                <a:lnTo>
                  <a:pt x="230701" y="230716"/>
                </a:lnTo>
                <a:lnTo>
                  <a:pt x="223016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80" y="235915"/>
                </a:lnTo>
                <a:lnTo>
                  <a:pt x="7095" y="230716"/>
                </a:lnTo>
                <a:lnTo>
                  <a:pt x="1905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5" y="14780"/>
                </a:lnTo>
                <a:lnTo>
                  <a:pt x="7095" y="7095"/>
                </a:lnTo>
                <a:lnTo>
                  <a:pt x="14780" y="1905"/>
                </a:lnTo>
                <a:lnTo>
                  <a:pt x="24172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08" name="object 284"/>
          <p:cNvSpPr>
            <a:spLocks/>
          </p:cNvSpPr>
          <p:nvPr/>
        </p:nvSpPr>
        <p:spPr bwMode="auto">
          <a:xfrm>
            <a:off x="3149600" y="4621213"/>
            <a:ext cx="252413" cy="238125"/>
          </a:xfrm>
          <a:custGeom>
            <a:avLst/>
            <a:gdLst/>
            <a:ahLst/>
            <a:cxnLst>
              <a:cxn ang="0">
                <a:pos x="0" y="86493"/>
              </a:cxn>
              <a:cxn ang="0">
                <a:pos x="0" y="24180"/>
              </a:cxn>
              <a:cxn ang="0">
                <a:pos x="1907" y="14793"/>
              </a:cxn>
              <a:cxn ang="0">
                <a:pos x="7103" y="7104"/>
              </a:cxn>
              <a:cxn ang="0">
                <a:pos x="14793" y="1908"/>
              </a:cxn>
              <a:cxn ang="0">
                <a:pos x="24187" y="0"/>
              </a:cxn>
              <a:cxn ang="0">
                <a:pos x="213620" y="0"/>
              </a:cxn>
              <a:cxn ang="0">
                <a:pos x="223010" y="1908"/>
              </a:cxn>
              <a:cxn ang="0">
                <a:pos x="230701" y="7104"/>
              </a:cxn>
              <a:cxn ang="0">
                <a:pos x="235898" y="14793"/>
              </a:cxn>
              <a:cxn ang="0">
                <a:pos x="237807" y="24180"/>
              </a:cxn>
              <a:cxn ang="0">
                <a:pos x="237807" y="213626"/>
              </a:cxn>
              <a:cxn ang="0">
                <a:pos x="235898" y="223016"/>
              </a:cxn>
              <a:cxn ang="0">
                <a:pos x="230701" y="230707"/>
              </a:cxn>
              <a:cxn ang="0">
                <a:pos x="223010" y="235904"/>
              </a:cxn>
              <a:cxn ang="0">
                <a:pos x="213620" y="237813"/>
              </a:cxn>
              <a:cxn ang="0">
                <a:pos x="140893" y="237813"/>
              </a:cxn>
            </a:cxnLst>
            <a:rect l="0" t="0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3" y="7104"/>
                </a:lnTo>
                <a:lnTo>
                  <a:pt x="14793" y="1908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09" name="object 288"/>
          <p:cNvSpPr>
            <a:spLocks/>
          </p:cNvSpPr>
          <p:nvPr/>
        </p:nvSpPr>
        <p:spPr bwMode="auto">
          <a:xfrm>
            <a:off x="3043238" y="4727575"/>
            <a:ext cx="250825" cy="238125"/>
          </a:xfrm>
          <a:custGeom>
            <a:avLst/>
            <a:gdLst/>
            <a:ahLst/>
            <a:cxnLst>
              <a:cxn ang="0">
                <a:pos x="24172" y="0"/>
              </a:cxn>
              <a:cxn ang="0">
                <a:pos x="213625" y="0"/>
              </a:cxn>
              <a:cxn ang="0">
                <a:pos x="223016" y="1905"/>
              </a:cxn>
              <a:cxn ang="0">
                <a:pos x="230701" y="7095"/>
              </a:cxn>
              <a:cxn ang="0">
                <a:pos x="235891" y="14780"/>
              </a:cxn>
              <a:cxn ang="0">
                <a:pos x="237797" y="24172"/>
              </a:cxn>
              <a:cxn ang="0">
                <a:pos x="237797" y="213625"/>
              </a:cxn>
              <a:cxn ang="0">
                <a:pos x="235891" y="223021"/>
              </a:cxn>
              <a:cxn ang="0">
                <a:pos x="230701" y="230716"/>
              </a:cxn>
              <a:cxn ang="0">
                <a:pos x="223016" y="235915"/>
              </a:cxn>
              <a:cxn ang="0">
                <a:pos x="213625" y="237825"/>
              </a:cxn>
              <a:cxn ang="0">
                <a:pos x="24172" y="237825"/>
              </a:cxn>
              <a:cxn ang="0">
                <a:pos x="14780" y="235915"/>
              </a:cxn>
              <a:cxn ang="0">
                <a:pos x="7095" y="230716"/>
              </a:cxn>
              <a:cxn ang="0">
                <a:pos x="1905" y="223021"/>
              </a:cxn>
              <a:cxn ang="0">
                <a:pos x="0" y="213625"/>
              </a:cxn>
              <a:cxn ang="0">
                <a:pos x="0" y="24172"/>
              </a:cxn>
              <a:cxn ang="0">
                <a:pos x="1905" y="14780"/>
              </a:cxn>
              <a:cxn ang="0">
                <a:pos x="7095" y="7095"/>
              </a:cxn>
              <a:cxn ang="0">
                <a:pos x="14780" y="1905"/>
              </a:cxn>
              <a:cxn ang="0">
                <a:pos x="24172" y="0"/>
              </a:cxn>
            </a:cxnLst>
            <a:rect l="0" t="0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5"/>
                </a:lnTo>
                <a:lnTo>
                  <a:pt x="230701" y="7095"/>
                </a:lnTo>
                <a:lnTo>
                  <a:pt x="235891" y="14780"/>
                </a:lnTo>
                <a:lnTo>
                  <a:pt x="237797" y="24172"/>
                </a:lnTo>
                <a:lnTo>
                  <a:pt x="237797" y="213625"/>
                </a:lnTo>
                <a:lnTo>
                  <a:pt x="235891" y="223021"/>
                </a:lnTo>
                <a:lnTo>
                  <a:pt x="230701" y="230716"/>
                </a:lnTo>
                <a:lnTo>
                  <a:pt x="223016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80" y="235915"/>
                </a:lnTo>
                <a:lnTo>
                  <a:pt x="7095" y="230716"/>
                </a:lnTo>
                <a:lnTo>
                  <a:pt x="1905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5" y="14780"/>
                </a:lnTo>
                <a:lnTo>
                  <a:pt x="7095" y="7095"/>
                </a:lnTo>
                <a:lnTo>
                  <a:pt x="14780" y="1905"/>
                </a:lnTo>
                <a:lnTo>
                  <a:pt x="24172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10" name="object 284"/>
          <p:cNvSpPr>
            <a:spLocks/>
          </p:cNvSpPr>
          <p:nvPr/>
        </p:nvSpPr>
        <p:spPr bwMode="auto">
          <a:xfrm>
            <a:off x="3686175" y="4625975"/>
            <a:ext cx="252413" cy="238125"/>
          </a:xfrm>
          <a:custGeom>
            <a:avLst/>
            <a:gdLst/>
            <a:ahLst/>
            <a:cxnLst>
              <a:cxn ang="0">
                <a:pos x="0" y="86493"/>
              </a:cxn>
              <a:cxn ang="0">
                <a:pos x="0" y="24180"/>
              </a:cxn>
              <a:cxn ang="0">
                <a:pos x="1907" y="14793"/>
              </a:cxn>
              <a:cxn ang="0">
                <a:pos x="7103" y="7104"/>
              </a:cxn>
              <a:cxn ang="0">
                <a:pos x="14793" y="1908"/>
              </a:cxn>
              <a:cxn ang="0">
                <a:pos x="24187" y="0"/>
              </a:cxn>
              <a:cxn ang="0">
                <a:pos x="213620" y="0"/>
              </a:cxn>
              <a:cxn ang="0">
                <a:pos x="223010" y="1908"/>
              </a:cxn>
              <a:cxn ang="0">
                <a:pos x="230701" y="7104"/>
              </a:cxn>
              <a:cxn ang="0">
                <a:pos x="235898" y="14793"/>
              </a:cxn>
              <a:cxn ang="0">
                <a:pos x="237807" y="24180"/>
              </a:cxn>
              <a:cxn ang="0">
                <a:pos x="237807" y="213626"/>
              </a:cxn>
              <a:cxn ang="0">
                <a:pos x="235898" y="223016"/>
              </a:cxn>
              <a:cxn ang="0">
                <a:pos x="230701" y="230707"/>
              </a:cxn>
              <a:cxn ang="0">
                <a:pos x="223010" y="235904"/>
              </a:cxn>
              <a:cxn ang="0">
                <a:pos x="213620" y="237813"/>
              </a:cxn>
              <a:cxn ang="0">
                <a:pos x="140893" y="237813"/>
              </a:cxn>
            </a:cxnLst>
            <a:rect l="0" t="0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3" y="7104"/>
                </a:lnTo>
                <a:lnTo>
                  <a:pt x="14793" y="1908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11" name="object 288"/>
          <p:cNvSpPr>
            <a:spLocks/>
          </p:cNvSpPr>
          <p:nvPr/>
        </p:nvSpPr>
        <p:spPr bwMode="auto">
          <a:xfrm>
            <a:off x="3579813" y="4732338"/>
            <a:ext cx="250825" cy="238125"/>
          </a:xfrm>
          <a:custGeom>
            <a:avLst/>
            <a:gdLst/>
            <a:ahLst/>
            <a:cxnLst>
              <a:cxn ang="0">
                <a:pos x="24172" y="0"/>
              </a:cxn>
              <a:cxn ang="0">
                <a:pos x="213625" y="0"/>
              </a:cxn>
              <a:cxn ang="0">
                <a:pos x="223016" y="1905"/>
              </a:cxn>
              <a:cxn ang="0">
                <a:pos x="230701" y="7095"/>
              </a:cxn>
              <a:cxn ang="0">
                <a:pos x="235891" y="14780"/>
              </a:cxn>
              <a:cxn ang="0">
                <a:pos x="237797" y="24172"/>
              </a:cxn>
              <a:cxn ang="0">
                <a:pos x="237797" y="213625"/>
              </a:cxn>
              <a:cxn ang="0">
                <a:pos x="235891" y="223021"/>
              </a:cxn>
              <a:cxn ang="0">
                <a:pos x="230701" y="230716"/>
              </a:cxn>
              <a:cxn ang="0">
                <a:pos x="223016" y="235915"/>
              </a:cxn>
              <a:cxn ang="0">
                <a:pos x="213625" y="237825"/>
              </a:cxn>
              <a:cxn ang="0">
                <a:pos x="24172" y="237825"/>
              </a:cxn>
              <a:cxn ang="0">
                <a:pos x="14780" y="235915"/>
              </a:cxn>
              <a:cxn ang="0">
                <a:pos x="7095" y="230716"/>
              </a:cxn>
              <a:cxn ang="0">
                <a:pos x="1905" y="223021"/>
              </a:cxn>
              <a:cxn ang="0">
                <a:pos x="0" y="213625"/>
              </a:cxn>
              <a:cxn ang="0">
                <a:pos x="0" y="24172"/>
              </a:cxn>
              <a:cxn ang="0">
                <a:pos x="1905" y="14780"/>
              </a:cxn>
              <a:cxn ang="0">
                <a:pos x="7095" y="7095"/>
              </a:cxn>
              <a:cxn ang="0">
                <a:pos x="14780" y="1905"/>
              </a:cxn>
              <a:cxn ang="0">
                <a:pos x="24172" y="0"/>
              </a:cxn>
            </a:cxnLst>
            <a:rect l="0" t="0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5"/>
                </a:lnTo>
                <a:lnTo>
                  <a:pt x="230701" y="7095"/>
                </a:lnTo>
                <a:lnTo>
                  <a:pt x="235891" y="14780"/>
                </a:lnTo>
                <a:lnTo>
                  <a:pt x="237797" y="24172"/>
                </a:lnTo>
                <a:lnTo>
                  <a:pt x="237797" y="213625"/>
                </a:lnTo>
                <a:lnTo>
                  <a:pt x="235891" y="223021"/>
                </a:lnTo>
                <a:lnTo>
                  <a:pt x="230701" y="230716"/>
                </a:lnTo>
                <a:lnTo>
                  <a:pt x="223016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80" y="235915"/>
                </a:lnTo>
                <a:lnTo>
                  <a:pt x="7095" y="230716"/>
                </a:lnTo>
                <a:lnTo>
                  <a:pt x="1905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5" y="14780"/>
                </a:lnTo>
                <a:lnTo>
                  <a:pt x="7095" y="7095"/>
                </a:lnTo>
                <a:lnTo>
                  <a:pt x="14780" y="1905"/>
                </a:lnTo>
                <a:lnTo>
                  <a:pt x="24172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12" name="object 248"/>
          <p:cNvSpPr>
            <a:spLocks/>
          </p:cNvSpPr>
          <p:nvPr/>
        </p:nvSpPr>
        <p:spPr bwMode="auto">
          <a:xfrm>
            <a:off x="5694363" y="4572000"/>
            <a:ext cx="238125" cy="238125"/>
          </a:xfrm>
          <a:custGeom>
            <a:avLst/>
            <a:gdLst/>
            <a:ahLst/>
            <a:cxnLst>
              <a:cxn ang="0">
                <a:pos x="0" y="86493"/>
              </a:cxn>
              <a:cxn ang="0">
                <a:pos x="0" y="24180"/>
              </a:cxn>
              <a:cxn ang="0">
                <a:pos x="1907" y="14793"/>
              </a:cxn>
              <a:cxn ang="0">
                <a:pos x="7103" y="7104"/>
              </a:cxn>
              <a:cxn ang="0">
                <a:pos x="14793" y="1908"/>
              </a:cxn>
              <a:cxn ang="0">
                <a:pos x="24187" y="0"/>
              </a:cxn>
              <a:cxn ang="0">
                <a:pos x="213620" y="0"/>
              </a:cxn>
              <a:cxn ang="0">
                <a:pos x="223010" y="1908"/>
              </a:cxn>
              <a:cxn ang="0">
                <a:pos x="230701" y="7104"/>
              </a:cxn>
              <a:cxn ang="0">
                <a:pos x="235898" y="14793"/>
              </a:cxn>
              <a:cxn ang="0">
                <a:pos x="237807" y="24180"/>
              </a:cxn>
              <a:cxn ang="0">
                <a:pos x="237807" y="213626"/>
              </a:cxn>
              <a:cxn ang="0">
                <a:pos x="235898" y="223016"/>
              </a:cxn>
              <a:cxn ang="0">
                <a:pos x="230701" y="230707"/>
              </a:cxn>
              <a:cxn ang="0">
                <a:pos x="223010" y="235904"/>
              </a:cxn>
              <a:cxn ang="0">
                <a:pos x="213620" y="237813"/>
              </a:cxn>
              <a:cxn ang="0">
                <a:pos x="140893" y="237813"/>
              </a:cxn>
            </a:cxnLst>
            <a:rect l="0" t="0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3" y="7104"/>
                </a:lnTo>
                <a:lnTo>
                  <a:pt x="14793" y="1908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13" name="object 252"/>
          <p:cNvSpPr>
            <a:spLocks/>
          </p:cNvSpPr>
          <p:nvPr/>
        </p:nvSpPr>
        <p:spPr bwMode="auto">
          <a:xfrm>
            <a:off x="5597525" y="4659313"/>
            <a:ext cx="238125" cy="238125"/>
          </a:xfrm>
          <a:custGeom>
            <a:avLst/>
            <a:gdLst/>
            <a:ahLst/>
            <a:cxnLst>
              <a:cxn ang="0">
                <a:pos x="24172" y="0"/>
              </a:cxn>
              <a:cxn ang="0">
                <a:pos x="213625" y="0"/>
              </a:cxn>
              <a:cxn ang="0">
                <a:pos x="223016" y="1909"/>
              </a:cxn>
              <a:cxn ang="0">
                <a:pos x="230701" y="7107"/>
              </a:cxn>
              <a:cxn ang="0">
                <a:pos x="235891" y="14798"/>
              </a:cxn>
              <a:cxn ang="0">
                <a:pos x="237797" y="24186"/>
              </a:cxn>
              <a:cxn ang="0">
                <a:pos x="237797" y="213636"/>
              </a:cxn>
              <a:cxn ang="0">
                <a:pos x="235891" y="223027"/>
              </a:cxn>
              <a:cxn ang="0">
                <a:pos x="230701" y="230716"/>
              </a:cxn>
              <a:cxn ang="0">
                <a:pos x="223016" y="235912"/>
              </a:cxn>
              <a:cxn ang="0">
                <a:pos x="213625" y="237819"/>
              </a:cxn>
              <a:cxn ang="0">
                <a:pos x="24172" y="237819"/>
              </a:cxn>
              <a:cxn ang="0">
                <a:pos x="14780" y="235912"/>
              </a:cxn>
              <a:cxn ang="0">
                <a:pos x="7095" y="230716"/>
              </a:cxn>
              <a:cxn ang="0">
                <a:pos x="1905" y="223027"/>
              </a:cxn>
              <a:cxn ang="0">
                <a:pos x="0" y="213636"/>
              </a:cxn>
              <a:cxn ang="0">
                <a:pos x="0" y="24186"/>
              </a:cxn>
              <a:cxn ang="0">
                <a:pos x="1905" y="14798"/>
              </a:cxn>
              <a:cxn ang="0">
                <a:pos x="7095" y="7107"/>
              </a:cxn>
              <a:cxn ang="0">
                <a:pos x="14780" y="1909"/>
              </a:cxn>
              <a:cxn ang="0">
                <a:pos x="24172" y="0"/>
              </a:cxn>
            </a:cxnLst>
            <a:rect l="0" t="0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9"/>
                </a:lnTo>
                <a:lnTo>
                  <a:pt x="230701" y="7107"/>
                </a:lnTo>
                <a:lnTo>
                  <a:pt x="235891" y="14798"/>
                </a:lnTo>
                <a:lnTo>
                  <a:pt x="237797" y="24186"/>
                </a:lnTo>
                <a:lnTo>
                  <a:pt x="237797" y="213636"/>
                </a:lnTo>
                <a:lnTo>
                  <a:pt x="235891" y="223027"/>
                </a:lnTo>
                <a:lnTo>
                  <a:pt x="230701" y="230716"/>
                </a:lnTo>
                <a:lnTo>
                  <a:pt x="223016" y="235912"/>
                </a:lnTo>
                <a:lnTo>
                  <a:pt x="213625" y="237819"/>
                </a:lnTo>
                <a:lnTo>
                  <a:pt x="24172" y="237819"/>
                </a:lnTo>
                <a:lnTo>
                  <a:pt x="14780" y="235912"/>
                </a:lnTo>
                <a:lnTo>
                  <a:pt x="7095" y="230716"/>
                </a:lnTo>
                <a:lnTo>
                  <a:pt x="1905" y="223027"/>
                </a:lnTo>
                <a:lnTo>
                  <a:pt x="0" y="213636"/>
                </a:lnTo>
                <a:lnTo>
                  <a:pt x="0" y="24186"/>
                </a:lnTo>
                <a:lnTo>
                  <a:pt x="1905" y="14798"/>
                </a:lnTo>
                <a:lnTo>
                  <a:pt x="7095" y="7107"/>
                </a:lnTo>
                <a:lnTo>
                  <a:pt x="14780" y="1909"/>
                </a:lnTo>
                <a:lnTo>
                  <a:pt x="24172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14" name="object 248"/>
          <p:cNvSpPr>
            <a:spLocks/>
          </p:cNvSpPr>
          <p:nvPr/>
        </p:nvSpPr>
        <p:spPr bwMode="auto">
          <a:xfrm>
            <a:off x="6151563" y="4521200"/>
            <a:ext cx="238125" cy="238125"/>
          </a:xfrm>
          <a:custGeom>
            <a:avLst/>
            <a:gdLst/>
            <a:ahLst/>
            <a:cxnLst>
              <a:cxn ang="0">
                <a:pos x="0" y="86493"/>
              </a:cxn>
              <a:cxn ang="0">
                <a:pos x="0" y="24180"/>
              </a:cxn>
              <a:cxn ang="0">
                <a:pos x="1907" y="14793"/>
              </a:cxn>
              <a:cxn ang="0">
                <a:pos x="7103" y="7104"/>
              </a:cxn>
              <a:cxn ang="0">
                <a:pos x="14793" y="1908"/>
              </a:cxn>
              <a:cxn ang="0">
                <a:pos x="24187" y="0"/>
              </a:cxn>
              <a:cxn ang="0">
                <a:pos x="213620" y="0"/>
              </a:cxn>
              <a:cxn ang="0">
                <a:pos x="223010" y="1908"/>
              </a:cxn>
              <a:cxn ang="0">
                <a:pos x="230701" y="7104"/>
              </a:cxn>
              <a:cxn ang="0">
                <a:pos x="235898" y="14793"/>
              </a:cxn>
              <a:cxn ang="0">
                <a:pos x="237807" y="24180"/>
              </a:cxn>
              <a:cxn ang="0">
                <a:pos x="237807" y="213626"/>
              </a:cxn>
              <a:cxn ang="0">
                <a:pos x="235898" y="223016"/>
              </a:cxn>
              <a:cxn ang="0">
                <a:pos x="230701" y="230707"/>
              </a:cxn>
              <a:cxn ang="0">
                <a:pos x="223010" y="235904"/>
              </a:cxn>
              <a:cxn ang="0">
                <a:pos x="213620" y="237813"/>
              </a:cxn>
              <a:cxn ang="0">
                <a:pos x="140893" y="237813"/>
              </a:cxn>
            </a:cxnLst>
            <a:rect l="0" t="0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3" y="7104"/>
                </a:lnTo>
                <a:lnTo>
                  <a:pt x="14793" y="1908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15" name="object 252"/>
          <p:cNvSpPr>
            <a:spLocks/>
          </p:cNvSpPr>
          <p:nvPr/>
        </p:nvSpPr>
        <p:spPr bwMode="auto">
          <a:xfrm>
            <a:off x="6054725" y="4608513"/>
            <a:ext cx="238125" cy="238125"/>
          </a:xfrm>
          <a:custGeom>
            <a:avLst/>
            <a:gdLst/>
            <a:ahLst/>
            <a:cxnLst>
              <a:cxn ang="0">
                <a:pos x="24172" y="0"/>
              </a:cxn>
              <a:cxn ang="0">
                <a:pos x="213625" y="0"/>
              </a:cxn>
              <a:cxn ang="0">
                <a:pos x="223016" y="1909"/>
              </a:cxn>
              <a:cxn ang="0">
                <a:pos x="230701" y="7107"/>
              </a:cxn>
              <a:cxn ang="0">
                <a:pos x="235891" y="14798"/>
              </a:cxn>
              <a:cxn ang="0">
                <a:pos x="237797" y="24186"/>
              </a:cxn>
              <a:cxn ang="0">
                <a:pos x="237797" y="213636"/>
              </a:cxn>
              <a:cxn ang="0">
                <a:pos x="235891" y="223027"/>
              </a:cxn>
              <a:cxn ang="0">
                <a:pos x="230701" y="230716"/>
              </a:cxn>
              <a:cxn ang="0">
                <a:pos x="223016" y="235912"/>
              </a:cxn>
              <a:cxn ang="0">
                <a:pos x="213625" y="237819"/>
              </a:cxn>
              <a:cxn ang="0">
                <a:pos x="24172" y="237819"/>
              </a:cxn>
              <a:cxn ang="0">
                <a:pos x="14780" y="235912"/>
              </a:cxn>
              <a:cxn ang="0">
                <a:pos x="7095" y="230716"/>
              </a:cxn>
              <a:cxn ang="0">
                <a:pos x="1905" y="223027"/>
              </a:cxn>
              <a:cxn ang="0">
                <a:pos x="0" y="213636"/>
              </a:cxn>
              <a:cxn ang="0">
                <a:pos x="0" y="24186"/>
              </a:cxn>
              <a:cxn ang="0">
                <a:pos x="1905" y="14798"/>
              </a:cxn>
              <a:cxn ang="0">
                <a:pos x="7095" y="7107"/>
              </a:cxn>
              <a:cxn ang="0">
                <a:pos x="14780" y="1909"/>
              </a:cxn>
              <a:cxn ang="0">
                <a:pos x="24172" y="0"/>
              </a:cxn>
            </a:cxnLst>
            <a:rect l="0" t="0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9"/>
                </a:lnTo>
                <a:lnTo>
                  <a:pt x="230701" y="7107"/>
                </a:lnTo>
                <a:lnTo>
                  <a:pt x="235891" y="14798"/>
                </a:lnTo>
                <a:lnTo>
                  <a:pt x="237797" y="24186"/>
                </a:lnTo>
                <a:lnTo>
                  <a:pt x="237797" y="213636"/>
                </a:lnTo>
                <a:lnTo>
                  <a:pt x="235891" y="223027"/>
                </a:lnTo>
                <a:lnTo>
                  <a:pt x="230701" y="230716"/>
                </a:lnTo>
                <a:lnTo>
                  <a:pt x="223016" y="235912"/>
                </a:lnTo>
                <a:lnTo>
                  <a:pt x="213625" y="237819"/>
                </a:lnTo>
                <a:lnTo>
                  <a:pt x="24172" y="237819"/>
                </a:lnTo>
                <a:lnTo>
                  <a:pt x="14780" y="235912"/>
                </a:lnTo>
                <a:lnTo>
                  <a:pt x="7095" y="230716"/>
                </a:lnTo>
                <a:lnTo>
                  <a:pt x="1905" y="223027"/>
                </a:lnTo>
                <a:lnTo>
                  <a:pt x="0" y="213636"/>
                </a:lnTo>
                <a:lnTo>
                  <a:pt x="0" y="24186"/>
                </a:lnTo>
                <a:lnTo>
                  <a:pt x="1905" y="14798"/>
                </a:lnTo>
                <a:lnTo>
                  <a:pt x="7095" y="7107"/>
                </a:lnTo>
                <a:lnTo>
                  <a:pt x="14780" y="1909"/>
                </a:lnTo>
                <a:lnTo>
                  <a:pt x="24172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16" name="object 182"/>
          <p:cNvSpPr>
            <a:spLocks/>
          </p:cNvSpPr>
          <p:nvPr/>
        </p:nvSpPr>
        <p:spPr bwMode="auto">
          <a:xfrm>
            <a:off x="3709988" y="5086350"/>
            <a:ext cx="238125" cy="238125"/>
          </a:xfrm>
          <a:custGeom>
            <a:avLst/>
            <a:gdLst/>
            <a:ahLst/>
            <a:cxnLst>
              <a:cxn ang="0">
                <a:pos x="0" y="86487"/>
              </a:cxn>
              <a:cxn ang="0">
                <a:pos x="0" y="24174"/>
              </a:cxn>
              <a:cxn ang="0">
                <a:pos x="1907" y="14788"/>
              </a:cxn>
              <a:cxn ang="0">
                <a:pos x="7102" y="7101"/>
              </a:cxn>
              <a:cxn ang="0">
                <a:pos x="14791" y="1907"/>
              </a:cxn>
              <a:cxn ang="0">
                <a:pos x="24180" y="0"/>
              </a:cxn>
              <a:cxn ang="0">
                <a:pos x="213614" y="0"/>
              </a:cxn>
              <a:cxn ang="0">
                <a:pos x="223007" y="1907"/>
              </a:cxn>
              <a:cxn ang="0">
                <a:pos x="230697" y="7101"/>
              </a:cxn>
              <a:cxn ang="0">
                <a:pos x="235893" y="14788"/>
              </a:cxn>
              <a:cxn ang="0">
                <a:pos x="237801" y="24174"/>
              </a:cxn>
              <a:cxn ang="0">
                <a:pos x="237801" y="213620"/>
              </a:cxn>
              <a:cxn ang="0">
                <a:pos x="235893" y="223009"/>
              </a:cxn>
              <a:cxn ang="0">
                <a:pos x="230697" y="230698"/>
              </a:cxn>
              <a:cxn ang="0">
                <a:pos x="223007" y="235893"/>
              </a:cxn>
              <a:cxn ang="0">
                <a:pos x="213614" y="237801"/>
              </a:cxn>
              <a:cxn ang="0">
                <a:pos x="140887" y="237801"/>
              </a:cxn>
            </a:cxnLst>
            <a:rect l="0" t="0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07" y="14788"/>
                </a:lnTo>
                <a:lnTo>
                  <a:pt x="7102" y="7101"/>
                </a:lnTo>
                <a:lnTo>
                  <a:pt x="14791" y="1907"/>
                </a:lnTo>
                <a:lnTo>
                  <a:pt x="24180" y="0"/>
                </a:lnTo>
                <a:lnTo>
                  <a:pt x="213614" y="0"/>
                </a:lnTo>
                <a:lnTo>
                  <a:pt x="223007" y="1907"/>
                </a:lnTo>
                <a:lnTo>
                  <a:pt x="230697" y="7101"/>
                </a:lnTo>
                <a:lnTo>
                  <a:pt x="235893" y="14788"/>
                </a:lnTo>
                <a:lnTo>
                  <a:pt x="237801" y="24174"/>
                </a:lnTo>
                <a:lnTo>
                  <a:pt x="237801" y="213620"/>
                </a:lnTo>
                <a:lnTo>
                  <a:pt x="235893" y="223009"/>
                </a:lnTo>
                <a:lnTo>
                  <a:pt x="230697" y="230698"/>
                </a:lnTo>
                <a:lnTo>
                  <a:pt x="223007" y="235893"/>
                </a:lnTo>
                <a:lnTo>
                  <a:pt x="213614" y="237801"/>
                </a:lnTo>
                <a:lnTo>
                  <a:pt x="140887" y="237801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17" name="object 186"/>
          <p:cNvSpPr>
            <a:spLocks/>
          </p:cNvSpPr>
          <p:nvPr/>
        </p:nvSpPr>
        <p:spPr bwMode="auto">
          <a:xfrm>
            <a:off x="3613150" y="5173663"/>
            <a:ext cx="238125" cy="238125"/>
          </a:xfrm>
          <a:custGeom>
            <a:avLst/>
            <a:gdLst/>
            <a:ahLst/>
            <a:cxnLst>
              <a:cxn ang="0">
                <a:pos x="24172" y="0"/>
              </a:cxn>
              <a:cxn ang="0">
                <a:pos x="213625" y="0"/>
              </a:cxn>
              <a:cxn ang="0">
                <a:pos x="223021" y="1907"/>
              </a:cxn>
              <a:cxn ang="0">
                <a:pos x="230716" y="7101"/>
              </a:cxn>
              <a:cxn ang="0">
                <a:pos x="235915" y="14790"/>
              </a:cxn>
              <a:cxn ang="0">
                <a:pos x="237825" y="24180"/>
              </a:cxn>
              <a:cxn ang="0">
                <a:pos x="237825" y="213630"/>
              </a:cxn>
              <a:cxn ang="0">
                <a:pos x="235915" y="223021"/>
              </a:cxn>
              <a:cxn ang="0">
                <a:pos x="230716" y="230709"/>
              </a:cxn>
              <a:cxn ang="0">
                <a:pos x="223021" y="235903"/>
              </a:cxn>
              <a:cxn ang="0">
                <a:pos x="213625" y="237811"/>
              </a:cxn>
              <a:cxn ang="0">
                <a:pos x="24172" y="237811"/>
              </a:cxn>
              <a:cxn ang="0">
                <a:pos x="14792" y="235903"/>
              </a:cxn>
              <a:cxn ang="0">
                <a:pos x="7105" y="230709"/>
              </a:cxn>
              <a:cxn ang="0">
                <a:pos x="1909" y="223021"/>
              </a:cxn>
              <a:cxn ang="0">
                <a:pos x="0" y="213630"/>
              </a:cxn>
              <a:cxn ang="0">
                <a:pos x="0" y="24180"/>
              </a:cxn>
              <a:cxn ang="0">
                <a:pos x="1909" y="14790"/>
              </a:cxn>
              <a:cxn ang="0">
                <a:pos x="7105" y="7101"/>
              </a:cxn>
              <a:cxn ang="0">
                <a:pos x="14792" y="1907"/>
              </a:cxn>
              <a:cxn ang="0">
                <a:pos x="24172" y="0"/>
              </a:cxn>
            </a:cxnLst>
            <a:rect l="0" t="0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21" y="1907"/>
                </a:lnTo>
                <a:lnTo>
                  <a:pt x="230716" y="7101"/>
                </a:lnTo>
                <a:lnTo>
                  <a:pt x="235915" y="14790"/>
                </a:lnTo>
                <a:lnTo>
                  <a:pt x="237825" y="24180"/>
                </a:lnTo>
                <a:lnTo>
                  <a:pt x="237825" y="213630"/>
                </a:lnTo>
                <a:lnTo>
                  <a:pt x="235915" y="223021"/>
                </a:lnTo>
                <a:lnTo>
                  <a:pt x="230716" y="230709"/>
                </a:lnTo>
                <a:lnTo>
                  <a:pt x="223021" y="235903"/>
                </a:lnTo>
                <a:lnTo>
                  <a:pt x="213625" y="237811"/>
                </a:lnTo>
                <a:lnTo>
                  <a:pt x="24172" y="237811"/>
                </a:lnTo>
                <a:lnTo>
                  <a:pt x="14792" y="235903"/>
                </a:lnTo>
                <a:lnTo>
                  <a:pt x="7105" y="230709"/>
                </a:lnTo>
                <a:lnTo>
                  <a:pt x="1909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9" y="14790"/>
                </a:lnTo>
                <a:lnTo>
                  <a:pt x="7105" y="7101"/>
                </a:lnTo>
                <a:lnTo>
                  <a:pt x="14792" y="1907"/>
                </a:lnTo>
                <a:lnTo>
                  <a:pt x="24172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18" name="object 164"/>
          <p:cNvSpPr>
            <a:spLocks/>
          </p:cNvSpPr>
          <p:nvPr/>
        </p:nvSpPr>
        <p:spPr bwMode="auto">
          <a:xfrm>
            <a:off x="2230438" y="5500688"/>
            <a:ext cx="238125" cy="249237"/>
          </a:xfrm>
          <a:custGeom>
            <a:avLst/>
            <a:gdLst/>
            <a:ahLst/>
            <a:cxnLst>
              <a:cxn ang="0">
                <a:pos x="0" y="86487"/>
              </a:cxn>
              <a:cxn ang="0">
                <a:pos x="0" y="24180"/>
              </a:cxn>
              <a:cxn ang="0">
                <a:pos x="1908" y="14791"/>
              </a:cxn>
              <a:cxn ang="0">
                <a:pos x="7105" y="7102"/>
              </a:cxn>
              <a:cxn ang="0">
                <a:pos x="14796" y="1907"/>
              </a:cxn>
              <a:cxn ang="0">
                <a:pos x="24187" y="0"/>
              </a:cxn>
              <a:cxn ang="0">
                <a:pos x="213626" y="0"/>
              </a:cxn>
              <a:cxn ang="0">
                <a:pos x="223015" y="1907"/>
              </a:cxn>
              <a:cxn ang="0">
                <a:pos x="230704" y="7102"/>
              </a:cxn>
              <a:cxn ang="0">
                <a:pos x="235899" y="14791"/>
              </a:cxn>
              <a:cxn ang="0">
                <a:pos x="237807" y="24180"/>
              </a:cxn>
              <a:cxn ang="0">
                <a:pos x="237807" y="213620"/>
              </a:cxn>
              <a:cxn ang="0">
                <a:pos x="235899" y="223013"/>
              </a:cxn>
              <a:cxn ang="0">
                <a:pos x="230704" y="230703"/>
              </a:cxn>
              <a:cxn ang="0">
                <a:pos x="223015" y="235899"/>
              </a:cxn>
              <a:cxn ang="0">
                <a:pos x="213626" y="237807"/>
              </a:cxn>
              <a:cxn ang="0">
                <a:pos x="140893" y="237807"/>
              </a:cxn>
            </a:cxnLst>
            <a:rect l="0" t="0" r="r" b="b"/>
            <a:pathLst>
              <a:path w="238125" h="238125">
                <a:moveTo>
                  <a:pt x="0" y="86487"/>
                </a:moveTo>
                <a:lnTo>
                  <a:pt x="0" y="24180"/>
                </a:lnTo>
                <a:lnTo>
                  <a:pt x="1908" y="14791"/>
                </a:lnTo>
                <a:lnTo>
                  <a:pt x="7105" y="7102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2"/>
                </a:lnTo>
                <a:lnTo>
                  <a:pt x="235899" y="14791"/>
                </a:lnTo>
                <a:lnTo>
                  <a:pt x="237807" y="24180"/>
                </a:lnTo>
                <a:lnTo>
                  <a:pt x="237807" y="213620"/>
                </a:lnTo>
                <a:lnTo>
                  <a:pt x="235899" y="223013"/>
                </a:lnTo>
                <a:lnTo>
                  <a:pt x="230704" y="230703"/>
                </a:lnTo>
                <a:lnTo>
                  <a:pt x="223015" y="235899"/>
                </a:lnTo>
                <a:lnTo>
                  <a:pt x="213626" y="237807"/>
                </a:lnTo>
                <a:lnTo>
                  <a:pt x="140893" y="237807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19" name="object 168"/>
          <p:cNvSpPr>
            <a:spLocks/>
          </p:cNvSpPr>
          <p:nvPr/>
        </p:nvSpPr>
        <p:spPr bwMode="auto">
          <a:xfrm>
            <a:off x="2133600" y="5588000"/>
            <a:ext cx="238125" cy="238125"/>
          </a:xfrm>
          <a:custGeom>
            <a:avLst/>
            <a:gdLst/>
            <a:ahLst/>
            <a:cxnLst>
              <a:cxn ang="0">
                <a:pos x="24180" y="0"/>
              </a:cxn>
              <a:cxn ang="0">
                <a:pos x="213630" y="0"/>
              </a:cxn>
              <a:cxn ang="0">
                <a:pos x="223021" y="1907"/>
              </a:cxn>
              <a:cxn ang="0">
                <a:pos x="230711" y="7103"/>
              </a:cxn>
              <a:cxn ang="0">
                <a:pos x="235906" y="14792"/>
              </a:cxn>
              <a:cxn ang="0">
                <a:pos x="237814" y="24183"/>
              </a:cxn>
              <a:cxn ang="0">
                <a:pos x="237814" y="213633"/>
              </a:cxn>
              <a:cxn ang="0">
                <a:pos x="235906" y="223022"/>
              </a:cxn>
              <a:cxn ang="0">
                <a:pos x="230711" y="230711"/>
              </a:cxn>
              <a:cxn ang="0">
                <a:pos x="223021" y="235906"/>
              </a:cxn>
              <a:cxn ang="0">
                <a:pos x="213630" y="237814"/>
              </a:cxn>
              <a:cxn ang="0">
                <a:pos x="24180" y="237814"/>
              </a:cxn>
              <a:cxn ang="0">
                <a:pos x="14791" y="235906"/>
              </a:cxn>
              <a:cxn ang="0">
                <a:pos x="7102" y="230711"/>
              </a:cxn>
              <a:cxn ang="0">
                <a:pos x="1907" y="223022"/>
              </a:cxn>
              <a:cxn ang="0">
                <a:pos x="0" y="213633"/>
              </a:cxn>
              <a:cxn ang="0">
                <a:pos x="0" y="24183"/>
              </a:cxn>
              <a:cxn ang="0">
                <a:pos x="1907" y="14792"/>
              </a:cxn>
              <a:cxn ang="0">
                <a:pos x="7102" y="7103"/>
              </a:cxn>
              <a:cxn ang="0">
                <a:pos x="14791" y="1907"/>
              </a:cxn>
              <a:cxn ang="0">
                <a:pos x="24180" y="0"/>
              </a:cxn>
            </a:cxnLst>
            <a:rect l="0" t="0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3"/>
                </a:lnTo>
                <a:lnTo>
                  <a:pt x="235906" y="14792"/>
                </a:lnTo>
                <a:lnTo>
                  <a:pt x="237814" y="24183"/>
                </a:lnTo>
                <a:lnTo>
                  <a:pt x="237814" y="213633"/>
                </a:lnTo>
                <a:lnTo>
                  <a:pt x="235906" y="223022"/>
                </a:lnTo>
                <a:lnTo>
                  <a:pt x="230711" y="230711"/>
                </a:lnTo>
                <a:lnTo>
                  <a:pt x="223021" y="235906"/>
                </a:lnTo>
                <a:lnTo>
                  <a:pt x="213630" y="237814"/>
                </a:lnTo>
                <a:lnTo>
                  <a:pt x="24180" y="237814"/>
                </a:lnTo>
                <a:lnTo>
                  <a:pt x="14791" y="235906"/>
                </a:lnTo>
                <a:lnTo>
                  <a:pt x="7102" y="230711"/>
                </a:lnTo>
                <a:lnTo>
                  <a:pt x="1907" y="223022"/>
                </a:lnTo>
                <a:lnTo>
                  <a:pt x="0" y="213633"/>
                </a:lnTo>
                <a:lnTo>
                  <a:pt x="0" y="24183"/>
                </a:lnTo>
                <a:lnTo>
                  <a:pt x="1907" y="14792"/>
                </a:lnTo>
                <a:lnTo>
                  <a:pt x="7102" y="7103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20" name="object 164"/>
          <p:cNvSpPr>
            <a:spLocks/>
          </p:cNvSpPr>
          <p:nvPr/>
        </p:nvSpPr>
        <p:spPr bwMode="auto">
          <a:xfrm>
            <a:off x="2740025" y="5495925"/>
            <a:ext cx="238125" cy="249238"/>
          </a:xfrm>
          <a:custGeom>
            <a:avLst/>
            <a:gdLst/>
            <a:ahLst/>
            <a:cxnLst>
              <a:cxn ang="0">
                <a:pos x="0" y="86487"/>
              </a:cxn>
              <a:cxn ang="0">
                <a:pos x="0" y="24180"/>
              </a:cxn>
              <a:cxn ang="0">
                <a:pos x="1908" y="14791"/>
              </a:cxn>
              <a:cxn ang="0">
                <a:pos x="7105" y="7102"/>
              </a:cxn>
              <a:cxn ang="0">
                <a:pos x="14796" y="1907"/>
              </a:cxn>
              <a:cxn ang="0">
                <a:pos x="24187" y="0"/>
              </a:cxn>
              <a:cxn ang="0">
                <a:pos x="213626" y="0"/>
              </a:cxn>
              <a:cxn ang="0">
                <a:pos x="223015" y="1907"/>
              </a:cxn>
              <a:cxn ang="0">
                <a:pos x="230704" y="7102"/>
              </a:cxn>
              <a:cxn ang="0">
                <a:pos x="235899" y="14791"/>
              </a:cxn>
              <a:cxn ang="0">
                <a:pos x="237807" y="24180"/>
              </a:cxn>
              <a:cxn ang="0">
                <a:pos x="237807" y="213620"/>
              </a:cxn>
              <a:cxn ang="0">
                <a:pos x="235899" y="223013"/>
              </a:cxn>
              <a:cxn ang="0">
                <a:pos x="230704" y="230703"/>
              </a:cxn>
              <a:cxn ang="0">
                <a:pos x="223015" y="235899"/>
              </a:cxn>
              <a:cxn ang="0">
                <a:pos x="213626" y="237807"/>
              </a:cxn>
              <a:cxn ang="0">
                <a:pos x="140893" y="237807"/>
              </a:cxn>
            </a:cxnLst>
            <a:rect l="0" t="0" r="r" b="b"/>
            <a:pathLst>
              <a:path w="238125" h="238125">
                <a:moveTo>
                  <a:pt x="0" y="86487"/>
                </a:moveTo>
                <a:lnTo>
                  <a:pt x="0" y="24180"/>
                </a:lnTo>
                <a:lnTo>
                  <a:pt x="1908" y="14791"/>
                </a:lnTo>
                <a:lnTo>
                  <a:pt x="7105" y="7102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2"/>
                </a:lnTo>
                <a:lnTo>
                  <a:pt x="235899" y="14791"/>
                </a:lnTo>
                <a:lnTo>
                  <a:pt x="237807" y="24180"/>
                </a:lnTo>
                <a:lnTo>
                  <a:pt x="237807" y="213620"/>
                </a:lnTo>
                <a:lnTo>
                  <a:pt x="235899" y="223013"/>
                </a:lnTo>
                <a:lnTo>
                  <a:pt x="230704" y="230703"/>
                </a:lnTo>
                <a:lnTo>
                  <a:pt x="223015" y="235899"/>
                </a:lnTo>
                <a:lnTo>
                  <a:pt x="213626" y="237807"/>
                </a:lnTo>
                <a:lnTo>
                  <a:pt x="140893" y="237807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21" name="object 168"/>
          <p:cNvSpPr>
            <a:spLocks/>
          </p:cNvSpPr>
          <p:nvPr/>
        </p:nvSpPr>
        <p:spPr bwMode="auto">
          <a:xfrm>
            <a:off x="2643188" y="5583238"/>
            <a:ext cx="238125" cy="238125"/>
          </a:xfrm>
          <a:custGeom>
            <a:avLst/>
            <a:gdLst/>
            <a:ahLst/>
            <a:cxnLst>
              <a:cxn ang="0">
                <a:pos x="24180" y="0"/>
              </a:cxn>
              <a:cxn ang="0">
                <a:pos x="213630" y="0"/>
              </a:cxn>
              <a:cxn ang="0">
                <a:pos x="223021" y="1907"/>
              </a:cxn>
              <a:cxn ang="0">
                <a:pos x="230711" y="7103"/>
              </a:cxn>
              <a:cxn ang="0">
                <a:pos x="235906" y="14792"/>
              </a:cxn>
              <a:cxn ang="0">
                <a:pos x="237814" y="24183"/>
              </a:cxn>
              <a:cxn ang="0">
                <a:pos x="237814" y="213633"/>
              </a:cxn>
              <a:cxn ang="0">
                <a:pos x="235906" y="223022"/>
              </a:cxn>
              <a:cxn ang="0">
                <a:pos x="230711" y="230711"/>
              </a:cxn>
              <a:cxn ang="0">
                <a:pos x="223021" y="235906"/>
              </a:cxn>
              <a:cxn ang="0">
                <a:pos x="213630" y="237814"/>
              </a:cxn>
              <a:cxn ang="0">
                <a:pos x="24180" y="237814"/>
              </a:cxn>
              <a:cxn ang="0">
                <a:pos x="14791" y="235906"/>
              </a:cxn>
              <a:cxn ang="0">
                <a:pos x="7102" y="230711"/>
              </a:cxn>
              <a:cxn ang="0">
                <a:pos x="1907" y="223022"/>
              </a:cxn>
              <a:cxn ang="0">
                <a:pos x="0" y="213633"/>
              </a:cxn>
              <a:cxn ang="0">
                <a:pos x="0" y="24183"/>
              </a:cxn>
              <a:cxn ang="0">
                <a:pos x="1907" y="14792"/>
              </a:cxn>
              <a:cxn ang="0">
                <a:pos x="7102" y="7103"/>
              </a:cxn>
              <a:cxn ang="0">
                <a:pos x="14791" y="1907"/>
              </a:cxn>
              <a:cxn ang="0">
                <a:pos x="24180" y="0"/>
              </a:cxn>
            </a:cxnLst>
            <a:rect l="0" t="0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3"/>
                </a:lnTo>
                <a:lnTo>
                  <a:pt x="235906" y="14792"/>
                </a:lnTo>
                <a:lnTo>
                  <a:pt x="237814" y="24183"/>
                </a:lnTo>
                <a:lnTo>
                  <a:pt x="237814" y="213633"/>
                </a:lnTo>
                <a:lnTo>
                  <a:pt x="235906" y="223022"/>
                </a:lnTo>
                <a:lnTo>
                  <a:pt x="230711" y="230711"/>
                </a:lnTo>
                <a:lnTo>
                  <a:pt x="223021" y="235906"/>
                </a:lnTo>
                <a:lnTo>
                  <a:pt x="213630" y="237814"/>
                </a:lnTo>
                <a:lnTo>
                  <a:pt x="24180" y="237814"/>
                </a:lnTo>
                <a:lnTo>
                  <a:pt x="14791" y="235906"/>
                </a:lnTo>
                <a:lnTo>
                  <a:pt x="7102" y="230711"/>
                </a:lnTo>
                <a:lnTo>
                  <a:pt x="1907" y="223022"/>
                </a:lnTo>
                <a:lnTo>
                  <a:pt x="0" y="213633"/>
                </a:lnTo>
                <a:lnTo>
                  <a:pt x="0" y="24183"/>
                </a:lnTo>
                <a:lnTo>
                  <a:pt x="1907" y="14792"/>
                </a:lnTo>
                <a:lnTo>
                  <a:pt x="7102" y="7103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22" name="object 164"/>
          <p:cNvSpPr>
            <a:spLocks/>
          </p:cNvSpPr>
          <p:nvPr/>
        </p:nvSpPr>
        <p:spPr bwMode="auto">
          <a:xfrm>
            <a:off x="3203575" y="5487988"/>
            <a:ext cx="238125" cy="249237"/>
          </a:xfrm>
          <a:custGeom>
            <a:avLst/>
            <a:gdLst/>
            <a:ahLst/>
            <a:cxnLst>
              <a:cxn ang="0">
                <a:pos x="0" y="86487"/>
              </a:cxn>
              <a:cxn ang="0">
                <a:pos x="0" y="24180"/>
              </a:cxn>
              <a:cxn ang="0">
                <a:pos x="1908" y="14791"/>
              </a:cxn>
              <a:cxn ang="0">
                <a:pos x="7105" y="7102"/>
              </a:cxn>
              <a:cxn ang="0">
                <a:pos x="14796" y="1907"/>
              </a:cxn>
              <a:cxn ang="0">
                <a:pos x="24187" y="0"/>
              </a:cxn>
              <a:cxn ang="0">
                <a:pos x="213626" y="0"/>
              </a:cxn>
              <a:cxn ang="0">
                <a:pos x="223015" y="1907"/>
              </a:cxn>
              <a:cxn ang="0">
                <a:pos x="230704" y="7102"/>
              </a:cxn>
              <a:cxn ang="0">
                <a:pos x="235899" y="14791"/>
              </a:cxn>
              <a:cxn ang="0">
                <a:pos x="237807" y="24180"/>
              </a:cxn>
              <a:cxn ang="0">
                <a:pos x="237807" y="213620"/>
              </a:cxn>
              <a:cxn ang="0">
                <a:pos x="235899" y="223013"/>
              </a:cxn>
              <a:cxn ang="0">
                <a:pos x="230704" y="230703"/>
              </a:cxn>
              <a:cxn ang="0">
                <a:pos x="223015" y="235899"/>
              </a:cxn>
              <a:cxn ang="0">
                <a:pos x="213626" y="237807"/>
              </a:cxn>
              <a:cxn ang="0">
                <a:pos x="140893" y="237807"/>
              </a:cxn>
            </a:cxnLst>
            <a:rect l="0" t="0" r="r" b="b"/>
            <a:pathLst>
              <a:path w="238125" h="238125">
                <a:moveTo>
                  <a:pt x="0" y="86487"/>
                </a:moveTo>
                <a:lnTo>
                  <a:pt x="0" y="24180"/>
                </a:lnTo>
                <a:lnTo>
                  <a:pt x="1908" y="14791"/>
                </a:lnTo>
                <a:lnTo>
                  <a:pt x="7105" y="7102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2"/>
                </a:lnTo>
                <a:lnTo>
                  <a:pt x="235899" y="14791"/>
                </a:lnTo>
                <a:lnTo>
                  <a:pt x="237807" y="24180"/>
                </a:lnTo>
                <a:lnTo>
                  <a:pt x="237807" y="213620"/>
                </a:lnTo>
                <a:lnTo>
                  <a:pt x="235899" y="223013"/>
                </a:lnTo>
                <a:lnTo>
                  <a:pt x="230704" y="230703"/>
                </a:lnTo>
                <a:lnTo>
                  <a:pt x="223015" y="235899"/>
                </a:lnTo>
                <a:lnTo>
                  <a:pt x="213626" y="237807"/>
                </a:lnTo>
                <a:lnTo>
                  <a:pt x="140893" y="237807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23" name="object 168"/>
          <p:cNvSpPr>
            <a:spLocks/>
          </p:cNvSpPr>
          <p:nvPr/>
        </p:nvSpPr>
        <p:spPr bwMode="auto">
          <a:xfrm>
            <a:off x="3105150" y="5575300"/>
            <a:ext cx="238125" cy="238125"/>
          </a:xfrm>
          <a:custGeom>
            <a:avLst/>
            <a:gdLst/>
            <a:ahLst/>
            <a:cxnLst>
              <a:cxn ang="0">
                <a:pos x="24180" y="0"/>
              </a:cxn>
              <a:cxn ang="0">
                <a:pos x="213630" y="0"/>
              </a:cxn>
              <a:cxn ang="0">
                <a:pos x="223021" y="1907"/>
              </a:cxn>
              <a:cxn ang="0">
                <a:pos x="230711" y="7103"/>
              </a:cxn>
              <a:cxn ang="0">
                <a:pos x="235906" y="14792"/>
              </a:cxn>
              <a:cxn ang="0">
                <a:pos x="237814" y="24183"/>
              </a:cxn>
              <a:cxn ang="0">
                <a:pos x="237814" y="213633"/>
              </a:cxn>
              <a:cxn ang="0">
                <a:pos x="235906" y="223022"/>
              </a:cxn>
              <a:cxn ang="0">
                <a:pos x="230711" y="230711"/>
              </a:cxn>
              <a:cxn ang="0">
                <a:pos x="223021" y="235906"/>
              </a:cxn>
              <a:cxn ang="0">
                <a:pos x="213630" y="237814"/>
              </a:cxn>
              <a:cxn ang="0">
                <a:pos x="24180" y="237814"/>
              </a:cxn>
              <a:cxn ang="0">
                <a:pos x="14791" y="235906"/>
              </a:cxn>
              <a:cxn ang="0">
                <a:pos x="7102" y="230711"/>
              </a:cxn>
              <a:cxn ang="0">
                <a:pos x="1907" y="223022"/>
              </a:cxn>
              <a:cxn ang="0">
                <a:pos x="0" y="213633"/>
              </a:cxn>
              <a:cxn ang="0">
                <a:pos x="0" y="24183"/>
              </a:cxn>
              <a:cxn ang="0">
                <a:pos x="1907" y="14792"/>
              </a:cxn>
              <a:cxn ang="0">
                <a:pos x="7102" y="7103"/>
              </a:cxn>
              <a:cxn ang="0">
                <a:pos x="14791" y="1907"/>
              </a:cxn>
              <a:cxn ang="0">
                <a:pos x="24180" y="0"/>
              </a:cxn>
            </a:cxnLst>
            <a:rect l="0" t="0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3"/>
                </a:lnTo>
                <a:lnTo>
                  <a:pt x="235906" y="14792"/>
                </a:lnTo>
                <a:lnTo>
                  <a:pt x="237814" y="24183"/>
                </a:lnTo>
                <a:lnTo>
                  <a:pt x="237814" y="213633"/>
                </a:lnTo>
                <a:lnTo>
                  <a:pt x="235906" y="223022"/>
                </a:lnTo>
                <a:lnTo>
                  <a:pt x="230711" y="230711"/>
                </a:lnTo>
                <a:lnTo>
                  <a:pt x="223021" y="235906"/>
                </a:lnTo>
                <a:lnTo>
                  <a:pt x="213630" y="237814"/>
                </a:lnTo>
                <a:lnTo>
                  <a:pt x="24180" y="237814"/>
                </a:lnTo>
                <a:lnTo>
                  <a:pt x="14791" y="235906"/>
                </a:lnTo>
                <a:lnTo>
                  <a:pt x="7102" y="230711"/>
                </a:lnTo>
                <a:lnTo>
                  <a:pt x="1907" y="223022"/>
                </a:lnTo>
                <a:lnTo>
                  <a:pt x="0" y="213633"/>
                </a:lnTo>
                <a:lnTo>
                  <a:pt x="0" y="24183"/>
                </a:lnTo>
                <a:lnTo>
                  <a:pt x="1907" y="14792"/>
                </a:lnTo>
                <a:lnTo>
                  <a:pt x="7102" y="7103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24" name="object 164"/>
          <p:cNvSpPr>
            <a:spLocks/>
          </p:cNvSpPr>
          <p:nvPr/>
        </p:nvSpPr>
        <p:spPr bwMode="auto">
          <a:xfrm>
            <a:off x="3717925" y="5476875"/>
            <a:ext cx="238125" cy="249238"/>
          </a:xfrm>
          <a:custGeom>
            <a:avLst/>
            <a:gdLst/>
            <a:ahLst/>
            <a:cxnLst>
              <a:cxn ang="0">
                <a:pos x="0" y="86487"/>
              </a:cxn>
              <a:cxn ang="0">
                <a:pos x="0" y="24180"/>
              </a:cxn>
              <a:cxn ang="0">
                <a:pos x="1908" y="14791"/>
              </a:cxn>
              <a:cxn ang="0">
                <a:pos x="7105" y="7102"/>
              </a:cxn>
              <a:cxn ang="0">
                <a:pos x="14796" y="1907"/>
              </a:cxn>
              <a:cxn ang="0">
                <a:pos x="24187" y="0"/>
              </a:cxn>
              <a:cxn ang="0">
                <a:pos x="213626" y="0"/>
              </a:cxn>
              <a:cxn ang="0">
                <a:pos x="223015" y="1907"/>
              </a:cxn>
              <a:cxn ang="0">
                <a:pos x="230704" y="7102"/>
              </a:cxn>
              <a:cxn ang="0">
                <a:pos x="235899" y="14791"/>
              </a:cxn>
              <a:cxn ang="0">
                <a:pos x="237807" y="24180"/>
              </a:cxn>
              <a:cxn ang="0">
                <a:pos x="237807" y="213620"/>
              </a:cxn>
              <a:cxn ang="0">
                <a:pos x="235899" y="223013"/>
              </a:cxn>
              <a:cxn ang="0">
                <a:pos x="230704" y="230703"/>
              </a:cxn>
              <a:cxn ang="0">
                <a:pos x="223015" y="235899"/>
              </a:cxn>
              <a:cxn ang="0">
                <a:pos x="213626" y="237807"/>
              </a:cxn>
              <a:cxn ang="0">
                <a:pos x="140893" y="237807"/>
              </a:cxn>
            </a:cxnLst>
            <a:rect l="0" t="0" r="r" b="b"/>
            <a:pathLst>
              <a:path w="238125" h="238125">
                <a:moveTo>
                  <a:pt x="0" y="86487"/>
                </a:moveTo>
                <a:lnTo>
                  <a:pt x="0" y="24180"/>
                </a:lnTo>
                <a:lnTo>
                  <a:pt x="1908" y="14791"/>
                </a:lnTo>
                <a:lnTo>
                  <a:pt x="7105" y="7102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2"/>
                </a:lnTo>
                <a:lnTo>
                  <a:pt x="235899" y="14791"/>
                </a:lnTo>
                <a:lnTo>
                  <a:pt x="237807" y="24180"/>
                </a:lnTo>
                <a:lnTo>
                  <a:pt x="237807" y="213620"/>
                </a:lnTo>
                <a:lnTo>
                  <a:pt x="235899" y="223013"/>
                </a:lnTo>
                <a:lnTo>
                  <a:pt x="230704" y="230703"/>
                </a:lnTo>
                <a:lnTo>
                  <a:pt x="223015" y="235899"/>
                </a:lnTo>
                <a:lnTo>
                  <a:pt x="213626" y="237807"/>
                </a:lnTo>
                <a:lnTo>
                  <a:pt x="140893" y="237807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25" name="object 168"/>
          <p:cNvSpPr>
            <a:spLocks/>
          </p:cNvSpPr>
          <p:nvPr/>
        </p:nvSpPr>
        <p:spPr bwMode="auto">
          <a:xfrm>
            <a:off x="3621088" y="5564188"/>
            <a:ext cx="238125" cy="238125"/>
          </a:xfrm>
          <a:custGeom>
            <a:avLst/>
            <a:gdLst/>
            <a:ahLst/>
            <a:cxnLst>
              <a:cxn ang="0">
                <a:pos x="24180" y="0"/>
              </a:cxn>
              <a:cxn ang="0">
                <a:pos x="213630" y="0"/>
              </a:cxn>
              <a:cxn ang="0">
                <a:pos x="223021" y="1907"/>
              </a:cxn>
              <a:cxn ang="0">
                <a:pos x="230711" y="7103"/>
              </a:cxn>
              <a:cxn ang="0">
                <a:pos x="235906" y="14792"/>
              </a:cxn>
              <a:cxn ang="0">
                <a:pos x="237814" y="24183"/>
              </a:cxn>
              <a:cxn ang="0">
                <a:pos x="237814" y="213633"/>
              </a:cxn>
              <a:cxn ang="0">
                <a:pos x="235906" y="223022"/>
              </a:cxn>
              <a:cxn ang="0">
                <a:pos x="230711" y="230711"/>
              </a:cxn>
              <a:cxn ang="0">
                <a:pos x="223021" y="235906"/>
              </a:cxn>
              <a:cxn ang="0">
                <a:pos x="213630" y="237814"/>
              </a:cxn>
              <a:cxn ang="0">
                <a:pos x="24180" y="237814"/>
              </a:cxn>
              <a:cxn ang="0">
                <a:pos x="14791" y="235906"/>
              </a:cxn>
              <a:cxn ang="0">
                <a:pos x="7102" y="230711"/>
              </a:cxn>
              <a:cxn ang="0">
                <a:pos x="1907" y="223022"/>
              </a:cxn>
              <a:cxn ang="0">
                <a:pos x="0" y="213633"/>
              </a:cxn>
              <a:cxn ang="0">
                <a:pos x="0" y="24183"/>
              </a:cxn>
              <a:cxn ang="0">
                <a:pos x="1907" y="14792"/>
              </a:cxn>
              <a:cxn ang="0">
                <a:pos x="7102" y="7103"/>
              </a:cxn>
              <a:cxn ang="0">
                <a:pos x="14791" y="1907"/>
              </a:cxn>
              <a:cxn ang="0">
                <a:pos x="24180" y="0"/>
              </a:cxn>
            </a:cxnLst>
            <a:rect l="0" t="0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3"/>
                </a:lnTo>
                <a:lnTo>
                  <a:pt x="235906" y="14792"/>
                </a:lnTo>
                <a:lnTo>
                  <a:pt x="237814" y="24183"/>
                </a:lnTo>
                <a:lnTo>
                  <a:pt x="237814" y="213633"/>
                </a:lnTo>
                <a:lnTo>
                  <a:pt x="235906" y="223022"/>
                </a:lnTo>
                <a:lnTo>
                  <a:pt x="230711" y="230711"/>
                </a:lnTo>
                <a:lnTo>
                  <a:pt x="223021" y="235906"/>
                </a:lnTo>
                <a:lnTo>
                  <a:pt x="213630" y="237814"/>
                </a:lnTo>
                <a:lnTo>
                  <a:pt x="24180" y="237814"/>
                </a:lnTo>
                <a:lnTo>
                  <a:pt x="14791" y="235906"/>
                </a:lnTo>
                <a:lnTo>
                  <a:pt x="7102" y="230711"/>
                </a:lnTo>
                <a:lnTo>
                  <a:pt x="1907" y="223022"/>
                </a:lnTo>
                <a:lnTo>
                  <a:pt x="0" y="213633"/>
                </a:lnTo>
                <a:lnTo>
                  <a:pt x="0" y="24183"/>
                </a:lnTo>
                <a:lnTo>
                  <a:pt x="1907" y="14792"/>
                </a:lnTo>
                <a:lnTo>
                  <a:pt x="7102" y="7103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26" name="object 164"/>
          <p:cNvSpPr>
            <a:spLocks/>
          </p:cNvSpPr>
          <p:nvPr/>
        </p:nvSpPr>
        <p:spPr bwMode="auto">
          <a:xfrm>
            <a:off x="4160838" y="5476875"/>
            <a:ext cx="238125" cy="249238"/>
          </a:xfrm>
          <a:custGeom>
            <a:avLst/>
            <a:gdLst/>
            <a:ahLst/>
            <a:cxnLst>
              <a:cxn ang="0">
                <a:pos x="0" y="86487"/>
              </a:cxn>
              <a:cxn ang="0">
                <a:pos x="0" y="24180"/>
              </a:cxn>
              <a:cxn ang="0">
                <a:pos x="1908" y="14791"/>
              </a:cxn>
              <a:cxn ang="0">
                <a:pos x="7105" y="7102"/>
              </a:cxn>
              <a:cxn ang="0">
                <a:pos x="14796" y="1907"/>
              </a:cxn>
              <a:cxn ang="0">
                <a:pos x="24187" y="0"/>
              </a:cxn>
              <a:cxn ang="0">
                <a:pos x="213626" y="0"/>
              </a:cxn>
              <a:cxn ang="0">
                <a:pos x="223015" y="1907"/>
              </a:cxn>
              <a:cxn ang="0">
                <a:pos x="230704" y="7102"/>
              </a:cxn>
              <a:cxn ang="0">
                <a:pos x="235899" y="14791"/>
              </a:cxn>
              <a:cxn ang="0">
                <a:pos x="237807" y="24180"/>
              </a:cxn>
              <a:cxn ang="0">
                <a:pos x="237807" y="213620"/>
              </a:cxn>
              <a:cxn ang="0">
                <a:pos x="235899" y="223013"/>
              </a:cxn>
              <a:cxn ang="0">
                <a:pos x="230704" y="230703"/>
              </a:cxn>
              <a:cxn ang="0">
                <a:pos x="223015" y="235899"/>
              </a:cxn>
              <a:cxn ang="0">
                <a:pos x="213626" y="237807"/>
              </a:cxn>
              <a:cxn ang="0">
                <a:pos x="140893" y="237807"/>
              </a:cxn>
            </a:cxnLst>
            <a:rect l="0" t="0" r="r" b="b"/>
            <a:pathLst>
              <a:path w="238125" h="238125">
                <a:moveTo>
                  <a:pt x="0" y="86487"/>
                </a:moveTo>
                <a:lnTo>
                  <a:pt x="0" y="24180"/>
                </a:lnTo>
                <a:lnTo>
                  <a:pt x="1908" y="14791"/>
                </a:lnTo>
                <a:lnTo>
                  <a:pt x="7105" y="7102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2"/>
                </a:lnTo>
                <a:lnTo>
                  <a:pt x="235899" y="14791"/>
                </a:lnTo>
                <a:lnTo>
                  <a:pt x="237807" y="24180"/>
                </a:lnTo>
                <a:lnTo>
                  <a:pt x="237807" y="213620"/>
                </a:lnTo>
                <a:lnTo>
                  <a:pt x="235899" y="223013"/>
                </a:lnTo>
                <a:lnTo>
                  <a:pt x="230704" y="230703"/>
                </a:lnTo>
                <a:lnTo>
                  <a:pt x="223015" y="235899"/>
                </a:lnTo>
                <a:lnTo>
                  <a:pt x="213626" y="237807"/>
                </a:lnTo>
                <a:lnTo>
                  <a:pt x="140893" y="237807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27" name="object 168"/>
          <p:cNvSpPr>
            <a:spLocks/>
          </p:cNvSpPr>
          <p:nvPr/>
        </p:nvSpPr>
        <p:spPr bwMode="auto">
          <a:xfrm>
            <a:off x="4064000" y="5564188"/>
            <a:ext cx="238125" cy="238125"/>
          </a:xfrm>
          <a:custGeom>
            <a:avLst/>
            <a:gdLst/>
            <a:ahLst/>
            <a:cxnLst>
              <a:cxn ang="0">
                <a:pos x="24180" y="0"/>
              </a:cxn>
              <a:cxn ang="0">
                <a:pos x="213630" y="0"/>
              </a:cxn>
              <a:cxn ang="0">
                <a:pos x="223021" y="1907"/>
              </a:cxn>
              <a:cxn ang="0">
                <a:pos x="230711" y="7103"/>
              </a:cxn>
              <a:cxn ang="0">
                <a:pos x="235906" y="14792"/>
              </a:cxn>
              <a:cxn ang="0">
                <a:pos x="237814" y="24183"/>
              </a:cxn>
              <a:cxn ang="0">
                <a:pos x="237814" y="213633"/>
              </a:cxn>
              <a:cxn ang="0">
                <a:pos x="235906" y="223022"/>
              </a:cxn>
              <a:cxn ang="0">
                <a:pos x="230711" y="230711"/>
              </a:cxn>
              <a:cxn ang="0">
                <a:pos x="223021" y="235906"/>
              </a:cxn>
              <a:cxn ang="0">
                <a:pos x="213630" y="237814"/>
              </a:cxn>
              <a:cxn ang="0">
                <a:pos x="24180" y="237814"/>
              </a:cxn>
              <a:cxn ang="0">
                <a:pos x="14791" y="235906"/>
              </a:cxn>
              <a:cxn ang="0">
                <a:pos x="7102" y="230711"/>
              </a:cxn>
              <a:cxn ang="0">
                <a:pos x="1907" y="223022"/>
              </a:cxn>
              <a:cxn ang="0">
                <a:pos x="0" y="213633"/>
              </a:cxn>
              <a:cxn ang="0">
                <a:pos x="0" y="24183"/>
              </a:cxn>
              <a:cxn ang="0">
                <a:pos x="1907" y="14792"/>
              </a:cxn>
              <a:cxn ang="0">
                <a:pos x="7102" y="7103"/>
              </a:cxn>
              <a:cxn ang="0">
                <a:pos x="14791" y="1907"/>
              </a:cxn>
              <a:cxn ang="0">
                <a:pos x="24180" y="0"/>
              </a:cxn>
            </a:cxnLst>
            <a:rect l="0" t="0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3"/>
                </a:lnTo>
                <a:lnTo>
                  <a:pt x="235906" y="14792"/>
                </a:lnTo>
                <a:lnTo>
                  <a:pt x="237814" y="24183"/>
                </a:lnTo>
                <a:lnTo>
                  <a:pt x="237814" y="213633"/>
                </a:lnTo>
                <a:lnTo>
                  <a:pt x="235906" y="223022"/>
                </a:lnTo>
                <a:lnTo>
                  <a:pt x="230711" y="230711"/>
                </a:lnTo>
                <a:lnTo>
                  <a:pt x="223021" y="235906"/>
                </a:lnTo>
                <a:lnTo>
                  <a:pt x="213630" y="237814"/>
                </a:lnTo>
                <a:lnTo>
                  <a:pt x="24180" y="237814"/>
                </a:lnTo>
                <a:lnTo>
                  <a:pt x="14791" y="235906"/>
                </a:lnTo>
                <a:lnTo>
                  <a:pt x="7102" y="230711"/>
                </a:lnTo>
                <a:lnTo>
                  <a:pt x="1907" y="223022"/>
                </a:lnTo>
                <a:lnTo>
                  <a:pt x="0" y="213633"/>
                </a:lnTo>
                <a:lnTo>
                  <a:pt x="0" y="24183"/>
                </a:lnTo>
                <a:lnTo>
                  <a:pt x="1907" y="14792"/>
                </a:lnTo>
                <a:lnTo>
                  <a:pt x="7102" y="7103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28" name="object 164"/>
          <p:cNvSpPr>
            <a:spLocks/>
          </p:cNvSpPr>
          <p:nvPr/>
        </p:nvSpPr>
        <p:spPr bwMode="auto">
          <a:xfrm>
            <a:off x="4635500" y="5459413"/>
            <a:ext cx="238125" cy="249237"/>
          </a:xfrm>
          <a:custGeom>
            <a:avLst/>
            <a:gdLst/>
            <a:ahLst/>
            <a:cxnLst>
              <a:cxn ang="0">
                <a:pos x="0" y="86487"/>
              </a:cxn>
              <a:cxn ang="0">
                <a:pos x="0" y="24180"/>
              </a:cxn>
              <a:cxn ang="0">
                <a:pos x="1908" y="14791"/>
              </a:cxn>
              <a:cxn ang="0">
                <a:pos x="7105" y="7102"/>
              </a:cxn>
              <a:cxn ang="0">
                <a:pos x="14796" y="1907"/>
              </a:cxn>
              <a:cxn ang="0">
                <a:pos x="24187" y="0"/>
              </a:cxn>
              <a:cxn ang="0">
                <a:pos x="213626" y="0"/>
              </a:cxn>
              <a:cxn ang="0">
                <a:pos x="223015" y="1907"/>
              </a:cxn>
              <a:cxn ang="0">
                <a:pos x="230704" y="7102"/>
              </a:cxn>
              <a:cxn ang="0">
                <a:pos x="235899" y="14791"/>
              </a:cxn>
              <a:cxn ang="0">
                <a:pos x="237807" y="24180"/>
              </a:cxn>
              <a:cxn ang="0">
                <a:pos x="237807" y="213620"/>
              </a:cxn>
              <a:cxn ang="0">
                <a:pos x="235899" y="223013"/>
              </a:cxn>
              <a:cxn ang="0">
                <a:pos x="230704" y="230703"/>
              </a:cxn>
              <a:cxn ang="0">
                <a:pos x="223015" y="235899"/>
              </a:cxn>
              <a:cxn ang="0">
                <a:pos x="213626" y="237807"/>
              </a:cxn>
              <a:cxn ang="0">
                <a:pos x="140893" y="237807"/>
              </a:cxn>
            </a:cxnLst>
            <a:rect l="0" t="0" r="r" b="b"/>
            <a:pathLst>
              <a:path w="238125" h="238125">
                <a:moveTo>
                  <a:pt x="0" y="86487"/>
                </a:moveTo>
                <a:lnTo>
                  <a:pt x="0" y="24180"/>
                </a:lnTo>
                <a:lnTo>
                  <a:pt x="1908" y="14791"/>
                </a:lnTo>
                <a:lnTo>
                  <a:pt x="7105" y="7102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2"/>
                </a:lnTo>
                <a:lnTo>
                  <a:pt x="235899" y="14791"/>
                </a:lnTo>
                <a:lnTo>
                  <a:pt x="237807" y="24180"/>
                </a:lnTo>
                <a:lnTo>
                  <a:pt x="237807" y="213620"/>
                </a:lnTo>
                <a:lnTo>
                  <a:pt x="235899" y="223013"/>
                </a:lnTo>
                <a:lnTo>
                  <a:pt x="230704" y="230703"/>
                </a:lnTo>
                <a:lnTo>
                  <a:pt x="223015" y="235899"/>
                </a:lnTo>
                <a:lnTo>
                  <a:pt x="213626" y="237807"/>
                </a:lnTo>
                <a:lnTo>
                  <a:pt x="140893" y="237807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29" name="object 168"/>
          <p:cNvSpPr>
            <a:spLocks/>
          </p:cNvSpPr>
          <p:nvPr/>
        </p:nvSpPr>
        <p:spPr bwMode="auto">
          <a:xfrm>
            <a:off x="4537075" y="5546725"/>
            <a:ext cx="238125" cy="238125"/>
          </a:xfrm>
          <a:custGeom>
            <a:avLst/>
            <a:gdLst/>
            <a:ahLst/>
            <a:cxnLst>
              <a:cxn ang="0">
                <a:pos x="24180" y="0"/>
              </a:cxn>
              <a:cxn ang="0">
                <a:pos x="213630" y="0"/>
              </a:cxn>
              <a:cxn ang="0">
                <a:pos x="223021" y="1907"/>
              </a:cxn>
              <a:cxn ang="0">
                <a:pos x="230711" y="7103"/>
              </a:cxn>
              <a:cxn ang="0">
                <a:pos x="235906" y="14792"/>
              </a:cxn>
              <a:cxn ang="0">
                <a:pos x="237814" y="24183"/>
              </a:cxn>
              <a:cxn ang="0">
                <a:pos x="237814" y="213633"/>
              </a:cxn>
              <a:cxn ang="0">
                <a:pos x="235906" y="223022"/>
              </a:cxn>
              <a:cxn ang="0">
                <a:pos x="230711" y="230711"/>
              </a:cxn>
              <a:cxn ang="0">
                <a:pos x="223021" y="235906"/>
              </a:cxn>
              <a:cxn ang="0">
                <a:pos x="213630" y="237814"/>
              </a:cxn>
              <a:cxn ang="0">
                <a:pos x="24180" y="237814"/>
              </a:cxn>
              <a:cxn ang="0">
                <a:pos x="14791" y="235906"/>
              </a:cxn>
              <a:cxn ang="0">
                <a:pos x="7102" y="230711"/>
              </a:cxn>
              <a:cxn ang="0">
                <a:pos x="1907" y="223022"/>
              </a:cxn>
              <a:cxn ang="0">
                <a:pos x="0" y="213633"/>
              </a:cxn>
              <a:cxn ang="0">
                <a:pos x="0" y="24183"/>
              </a:cxn>
              <a:cxn ang="0">
                <a:pos x="1907" y="14792"/>
              </a:cxn>
              <a:cxn ang="0">
                <a:pos x="7102" y="7103"/>
              </a:cxn>
              <a:cxn ang="0">
                <a:pos x="14791" y="1907"/>
              </a:cxn>
              <a:cxn ang="0">
                <a:pos x="24180" y="0"/>
              </a:cxn>
            </a:cxnLst>
            <a:rect l="0" t="0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3"/>
                </a:lnTo>
                <a:lnTo>
                  <a:pt x="235906" y="14792"/>
                </a:lnTo>
                <a:lnTo>
                  <a:pt x="237814" y="24183"/>
                </a:lnTo>
                <a:lnTo>
                  <a:pt x="237814" y="213633"/>
                </a:lnTo>
                <a:lnTo>
                  <a:pt x="235906" y="223022"/>
                </a:lnTo>
                <a:lnTo>
                  <a:pt x="230711" y="230711"/>
                </a:lnTo>
                <a:lnTo>
                  <a:pt x="223021" y="235906"/>
                </a:lnTo>
                <a:lnTo>
                  <a:pt x="213630" y="237814"/>
                </a:lnTo>
                <a:lnTo>
                  <a:pt x="24180" y="237814"/>
                </a:lnTo>
                <a:lnTo>
                  <a:pt x="14791" y="235906"/>
                </a:lnTo>
                <a:lnTo>
                  <a:pt x="7102" y="230711"/>
                </a:lnTo>
                <a:lnTo>
                  <a:pt x="1907" y="223022"/>
                </a:lnTo>
                <a:lnTo>
                  <a:pt x="0" y="213633"/>
                </a:lnTo>
                <a:lnTo>
                  <a:pt x="0" y="24183"/>
                </a:lnTo>
                <a:lnTo>
                  <a:pt x="1907" y="14792"/>
                </a:lnTo>
                <a:lnTo>
                  <a:pt x="7102" y="7103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30" name="object 164"/>
          <p:cNvSpPr>
            <a:spLocks/>
          </p:cNvSpPr>
          <p:nvPr/>
        </p:nvSpPr>
        <p:spPr bwMode="auto">
          <a:xfrm>
            <a:off x="5111750" y="5505450"/>
            <a:ext cx="238125" cy="249238"/>
          </a:xfrm>
          <a:custGeom>
            <a:avLst/>
            <a:gdLst/>
            <a:ahLst/>
            <a:cxnLst>
              <a:cxn ang="0">
                <a:pos x="0" y="86487"/>
              </a:cxn>
              <a:cxn ang="0">
                <a:pos x="0" y="24180"/>
              </a:cxn>
              <a:cxn ang="0">
                <a:pos x="1908" y="14791"/>
              </a:cxn>
              <a:cxn ang="0">
                <a:pos x="7105" y="7102"/>
              </a:cxn>
              <a:cxn ang="0">
                <a:pos x="14796" y="1907"/>
              </a:cxn>
              <a:cxn ang="0">
                <a:pos x="24187" y="0"/>
              </a:cxn>
              <a:cxn ang="0">
                <a:pos x="213626" y="0"/>
              </a:cxn>
              <a:cxn ang="0">
                <a:pos x="223015" y="1907"/>
              </a:cxn>
              <a:cxn ang="0">
                <a:pos x="230704" y="7102"/>
              </a:cxn>
              <a:cxn ang="0">
                <a:pos x="235899" y="14791"/>
              </a:cxn>
              <a:cxn ang="0">
                <a:pos x="237807" y="24180"/>
              </a:cxn>
              <a:cxn ang="0">
                <a:pos x="237807" y="213620"/>
              </a:cxn>
              <a:cxn ang="0">
                <a:pos x="235899" y="223013"/>
              </a:cxn>
              <a:cxn ang="0">
                <a:pos x="230704" y="230703"/>
              </a:cxn>
              <a:cxn ang="0">
                <a:pos x="223015" y="235899"/>
              </a:cxn>
              <a:cxn ang="0">
                <a:pos x="213626" y="237807"/>
              </a:cxn>
              <a:cxn ang="0">
                <a:pos x="140893" y="237807"/>
              </a:cxn>
            </a:cxnLst>
            <a:rect l="0" t="0" r="r" b="b"/>
            <a:pathLst>
              <a:path w="238125" h="238125">
                <a:moveTo>
                  <a:pt x="0" y="86487"/>
                </a:moveTo>
                <a:lnTo>
                  <a:pt x="0" y="24180"/>
                </a:lnTo>
                <a:lnTo>
                  <a:pt x="1908" y="14791"/>
                </a:lnTo>
                <a:lnTo>
                  <a:pt x="7105" y="7102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2"/>
                </a:lnTo>
                <a:lnTo>
                  <a:pt x="235899" y="14791"/>
                </a:lnTo>
                <a:lnTo>
                  <a:pt x="237807" y="24180"/>
                </a:lnTo>
                <a:lnTo>
                  <a:pt x="237807" y="213620"/>
                </a:lnTo>
                <a:lnTo>
                  <a:pt x="235899" y="223013"/>
                </a:lnTo>
                <a:lnTo>
                  <a:pt x="230704" y="230703"/>
                </a:lnTo>
                <a:lnTo>
                  <a:pt x="223015" y="235899"/>
                </a:lnTo>
                <a:lnTo>
                  <a:pt x="213626" y="237807"/>
                </a:lnTo>
                <a:lnTo>
                  <a:pt x="140893" y="237807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31" name="object 168"/>
          <p:cNvSpPr>
            <a:spLocks/>
          </p:cNvSpPr>
          <p:nvPr/>
        </p:nvSpPr>
        <p:spPr bwMode="auto">
          <a:xfrm>
            <a:off x="5014913" y="5592763"/>
            <a:ext cx="238125" cy="238125"/>
          </a:xfrm>
          <a:custGeom>
            <a:avLst/>
            <a:gdLst/>
            <a:ahLst/>
            <a:cxnLst>
              <a:cxn ang="0">
                <a:pos x="24180" y="0"/>
              </a:cxn>
              <a:cxn ang="0">
                <a:pos x="213630" y="0"/>
              </a:cxn>
              <a:cxn ang="0">
                <a:pos x="223021" y="1907"/>
              </a:cxn>
              <a:cxn ang="0">
                <a:pos x="230711" y="7103"/>
              </a:cxn>
              <a:cxn ang="0">
                <a:pos x="235906" y="14792"/>
              </a:cxn>
              <a:cxn ang="0">
                <a:pos x="237814" y="24183"/>
              </a:cxn>
              <a:cxn ang="0">
                <a:pos x="237814" y="213633"/>
              </a:cxn>
              <a:cxn ang="0">
                <a:pos x="235906" y="223022"/>
              </a:cxn>
              <a:cxn ang="0">
                <a:pos x="230711" y="230711"/>
              </a:cxn>
              <a:cxn ang="0">
                <a:pos x="223021" y="235906"/>
              </a:cxn>
              <a:cxn ang="0">
                <a:pos x="213630" y="237814"/>
              </a:cxn>
              <a:cxn ang="0">
                <a:pos x="24180" y="237814"/>
              </a:cxn>
              <a:cxn ang="0">
                <a:pos x="14791" y="235906"/>
              </a:cxn>
              <a:cxn ang="0">
                <a:pos x="7102" y="230711"/>
              </a:cxn>
              <a:cxn ang="0">
                <a:pos x="1907" y="223022"/>
              </a:cxn>
              <a:cxn ang="0">
                <a:pos x="0" y="213633"/>
              </a:cxn>
              <a:cxn ang="0">
                <a:pos x="0" y="24183"/>
              </a:cxn>
              <a:cxn ang="0">
                <a:pos x="1907" y="14792"/>
              </a:cxn>
              <a:cxn ang="0">
                <a:pos x="7102" y="7103"/>
              </a:cxn>
              <a:cxn ang="0">
                <a:pos x="14791" y="1907"/>
              </a:cxn>
              <a:cxn ang="0">
                <a:pos x="24180" y="0"/>
              </a:cxn>
            </a:cxnLst>
            <a:rect l="0" t="0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3"/>
                </a:lnTo>
                <a:lnTo>
                  <a:pt x="235906" y="14792"/>
                </a:lnTo>
                <a:lnTo>
                  <a:pt x="237814" y="24183"/>
                </a:lnTo>
                <a:lnTo>
                  <a:pt x="237814" y="213633"/>
                </a:lnTo>
                <a:lnTo>
                  <a:pt x="235906" y="223022"/>
                </a:lnTo>
                <a:lnTo>
                  <a:pt x="230711" y="230711"/>
                </a:lnTo>
                <a:lnTo>
                  <a:pt x="223021" y="235906"/>
                </a:lnTo>
                <a:lnTo>
                  <a:pt x="213630" y="237814"/>
                </a:lnTo>
                <a:lnTo>
                  <a:pt x="24180" y="237814"/>
                </a:lnTo>
                <a:lnTo>
                  <a:pt x="14791" y="235906"/>
                </a:lnTo>
                <a:lnTo>
                  <a:pt x="7102" y="230711"/>
                </a:lnTo>
                <a:lnTo>
                  <a:pt x="1907" y="223022"/>
                </a:lnTo>
                <a:lnTo>
                  <a:pt x="0" y="213633"/>
                </a:lnTo>
                <a:lnTo>
                  <a:pt x="0" y="24183"/>
                </a:lnTo>
                <a:lnTo>
                  <a:pt x="1907" y="14792"/>
                </a:lnTo>
                <a:lnTo>
                  <a:pt x="7102" y="7103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32" name="object 164"/>
          <p:cNvSpPr>
            <a:spLocks/>
          </p:cNvSpPr>
          <p:nvPr/>
        </p:nvSpPr>
        <p:spPr bwMode="auto">
          <a:xfrm>
            <a:off x="5699125" y="5408613"/>
            <a:ext cx="238125" cy="249237"/>
          </a:xfrm>
          <a:custGeom>
            <a:avLst/>
            <a:gdLst/>
            <a:ahLst/>
            <a:cxnLst>
              <a:cxn ang="0">
                <a:pos x="0" y="86487"/>
              </a:cxn>
              <a:cxn ang="0">
                <a:pos x="0" y="24180"/>
              </a:cxn>
              <a:cxn ang="0">
                <a:pos x="1908" y="14791"/>
              </a:cxn>
              <a:cxn ang="0">
                <a:pos x="7105" y="7102"/>
              </a:cxn>
              <a:cxn ang="0">
                <a:pos x="14796" y="1907"/>
              </a:cxn>
              <a:cxn ang="0">
                <a:pos x="24187" y="0"/>
              </a:cxn>
              <a:cxn ang="0">
                <a:pos x="213626" y="0"/>
              </a:cxn>
              <a:cxn ang="0">
                <a:pos x="223015" y="1907"/>
              </a:cxn>
              <a:cxn ang="0">
                <a:pos x="230704" y="7102"/>
              </a:cxn>
              <a:cxn ang="0">
                <a:pos x="235899" y="14791"/>
              </a:cxn>
              <a:cxn ang="0">
                <a:pos x="237807" y="24180"/>
              </a:cxn>
              <a:cxn ang="0">
                <a:pos x="237807" y="213620"/>
              </a:cxn>
              <a:cxn ang="0">
                <a:pos x="235899" y="223013"/>
              </a:cxn>
              <a:cxn ang="0">
                <a:pos x="230704" y="230703"/>
              </a:cxn>
              <a:cxn ang="0">
                <a:pos x="223015" y="235899"/>
              </a:cxn>
              <a:cxn ang="0">
                <a:pos x="213626" y="237807"/>
              </a:cxn>
              <a:cxn ang="0">
                <a:pos x="140893" y="237807"/>
              </a:cxn>
            </a:cxnLst>
            <a:rect l="0" t="0" r="r" b="b"/>
            <a:pathLst>
              <a:path w="238125" h="238125">
                <a:moveTo>
                  <a:pt x="0" y="86487"/>
                </a:moveTo>
                <a:lnTo>
                  <a:pt x="0" y="24180"/>
                </a:lnTo>
                <a:lnTo>
                  <a:pt x="1908" y="14791"/>
                </a:lnTo>
                <a:lnTo>
                  <a:pt x="7105" y="7102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2"/>
                </a:lnTo>
                <a:lnTo>
                  <a:pt x="235899" y="14791"/>
                </a:lnTo>
                <a:lnTo>
                  <a:pt x="237807" y="24180"/>
                </a:lnTo>
                <a:lnTo>
                  <a:pt x="237807" y="213620"/>
                </a:lnTo>
                <a:lnTo>
                  <a:pt x="235899" y="223013"/>
                </a:lnTo>
                <a:lnTo>
                  <a:pt x="230704" y="230703"/>
                </a:lnTo>
                <a:lnTo>
                  <a:pt x="223015" y="235899"/>
                </a:lnTo>
                <a:lnTo>
                  <a:pt x="213626" y="237807"/>
                </a:lnTo>
                <a:lnTo>
                  <a:pt x="140893" y="237807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33" name="object 168"/>
          <p:cNvSpPr>
            <a:spLocks/>
          </p:cNvSpPr>
          <p:nvPr/>
        </p:nvSpPr>
        <p:spPr bwMode="auto">
          <a:xfrm>
            <a:off x="5602288" y="5495925"/>
            <a:ext cx="238125" cy="238125"/>
          </a:xfrm>
          <a:custGeom>
            <a:avLst/>
            <a:gdLst/>
            <a:ahLst/>
            <a:cxnLst>
              <a:cxn ang="0">
                <a:pos x="24180" y="0"/>
              </a:cxn>
              <a:cxn ang="0">
                <a:pos x="213630" y="0"/>
              </a:cxn>
              <a:cxn ang="0">
                <a:pos x="223021" y="1907"/>
              </a:cxn>
              <a:cxn ang="0">
                <a:pos x="230711" y="7103"/>
              </a:cxn>
              <a:cxn ang="0">
                <a:pos x="235906" y="14792"/>
              </a:cxn>
              <a:cxn ang="0">
                <a:pos x="237814" y="24183"/>
              </a:cxn>
              <a:cxn ang="0">
                <a:pos x="237814" y="213633"/>
              </a:cxn>
              <a:cxn ang="0">
                <a:pos x="235906" y="223022"/>
              </a:cxn>
              <a:cxn ang="0">
                <a:pos x="230711" y="230711"/>
              </a:cxn>
              <a:cxn ang="0">
                <a:pos x="223021" y="235906"/>
              </a:cxn>
              <a:cxn ang="0">
                <a:pos x="213630" y="237814"/>
              </a:cxn>
              <a:cxn ang="0">
                <a:pos x="24180" y="237814"/>
              </a:cxn>
              <a:cxn ang="0">
                <a:pos x="14791" y="235906"/>
              </a:cxn>
              <a:cxn ang="0">
                <a:pos x="7102" y="230711"/>
              </a:cxn>
              <a:cxn ang="0">
                <a:pos x="1907" y="223022"/>
              </a:cxn>
              <a:cxn ang="0">
                <a:pos x="0" y="213633"/>
              </a:cxn>
              <a:cxn ang="0">
                <a:pos x="0" y="24183"/>
              </a:cxn>
              <a:cxn ang="0">
                <a:pos x="1907" y="14792"/>
              </a:cxn>
              <a:cxn ang="0">
                <a:pos x="7102" y="7103"/>
              </a:cxn>
              <a:cxn ang="0">
                <a:pos x="14791" y="1907"/>
              </a:cxn>
              <a:cxn ang="0">
                <a:pos x="24180" y="0"/>
              </a:cxn>
            </a:cxnLst>
            <a:rect l="0" t="0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3"/>
                </a:lnTo>
                <a:lnTo>
                  <a:pt x="235906" y="14792"/>
                </a:lnTo>
                <a:lnTo>
                  <a:pt x="237814" y="24183"/>
                </a:lnTo>
                <a:lnTo>
                  <a:pt x="237814" y="213633"/>
                </a:lnTo>
                <a:lnTo>
                  <a:pt x="235906" y="223022"/>
                </a:lnTo>
                <a:lnTo>
                  <a:pt x="230711" y="230711"/>
                </a:lnTo>
                <a:lnTo>
                  <a:pt x="223021" y="235906"/>
                </a:lnTo>
                <a:lnTo>
                  <a:pt x="213630" y="237814"/>
                </a:lnTo>
                <a:lnTo>
                  <a:pt x="24180" y="237814"/>
                </a:lnTo>
                <a:lnTo>
                  <a:pt x="14791" y="235906"/>
                </a:lnTo>
                <a:lnTo>
                  <a:pt x="7102" y="230711"/>
                </a:lnTo>
                <a:lnTo>
                  <a:pt x="1907" y="223022"/>
                </a:lnTo>
                <a:lnTo>
                  <a:pt x="0" y="213633"/>
                </a:lnTo>
                <a:lnTo>
                  <a:pt x="0" y="24183"/>
                </a:lnTo>
                <a:lnTo>
                  <a:pt x="1907" y="14792"/>
                </a:lnTo>
                <a:lnTo>
                  <a:pt x="7102" y="7103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34" name="object 164"/>
          <p:cNvSpPr>
            <a:spLocks/>
          </p:cNvSpPr>
          <p:nvPr/>
        </p:nvSpPr>
        <p:spPr bwMode="auto">
          <a:xfrm>
            <a:off x="6211888" y="5362575"/>
            <a:ext cx="238125" cy="249238"/>
          </a:xfrm>
          <a:custGeom>
            <a:avLst/>
            <a:gdLst/>
            <a:ahLst/>
            <a:cxnLst>
              <a:cxn ang="0">
                <a:pos x="0" y="86487"/>
              </a:cxn>
              <a:cxn ang="0">
                <a:pos x="0" y="24180"/>
              </a:cxn>
              <a:cxn ang="0">
                <a:pos x="1908" y="14791"/>
              </a:cxn>
              <a:cxn ang="0">
                <a:pos x="7105" y="7102"/>
              </a:cxn>
              <a:cxn ang="0">
                <a:pos x="14796" y="1907"/>
              </a:cxn>
              <a:cxn ang="0">
                <a:pos x="24187" y="0"/>
              </a:cxn>
              <a:cxn ang="0">
                <a:pos x="213626" y="0"/>
              </a:cxn>
              <a:cxn ang="0">
                <a:pos x="223015" y="1907"/>
              </a:cxn>
              <a:cxn ang="0">
                <a:pos x="230704" y="7102"/>
              </a:cxn>
              <a:cxn ang="0">
                <a:pos x="235899" y="14791"/>
              </a:cxn>
              <a:cxn ang="0">
                <a:pos x="237807" y="24180"/>
              </a:cxn>
              <a:cxn ang="0">
                <a:pos x="237807" y="213620"/>
              </a:cxn>
              <a:cxn ang="0">
                <a:pos x="235899" y="223013"/>
              </a:cxn>
              <a:cxn ang="0">
                <a:pos x="230704" y="230703"/>
              </a:cxn>
              <a:cxn ang="0">
                <a:pos x="223015" y="235899"/>
              </a:cxn>
              <a:cxn ang="0">
                <a:pos x="213626" y="237807"/>
              </a:cxn>
              <a:cxn ang="0">
                <a:pos x="140893" y="237807"/>
              </a:cxn>
            </a:cxnLst>
            <a:rect l="0" t="0" r="r" b="b"/>
            <a:pathLst>
              <a:path w="238125" h="238125">
                <a:moveTo>
                  <a:pt x="0" y="86487"/>
                </a:moveTo>
                <a:lnTo>
                  <a:pt x="0" y="24180"/>
                </a:lnTo>
                <a:lnTo>
                  <a:pt x="1908" y="14791"/>
                </a:lnTo>
                <a:lnTo>
                  <a:pt x="7105" y="7102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2"/>
                </a:lnTo>
                <a:lnTo>
                  <a:pt x="235899" y="14791"/>
                </a:lnTo>
                <a:lnTo>
                  <a:pt x="237807" y="24180"/>
                </a:lnTo>
                <a:lnTo>
                  <a:pt x="237807" y="213620"/>
                </a:lnTo>
                <a:lnTo>
                  <a:pt x="235899" y="223013"/>
                </a:lnTo>
                <a:lnTo>
                  <a:pt x="230704" y="230703"/>
                </a:lnTo>
                <a:lnTo>
                  <a:pt x="223015" y="235899"/>
                </a:lnTo>
                <a:lnTo>
                  <a:pt x="213626" y="237807"/>
                </a:lnTo>
                <a:lnTo>
                  <a:pt x="140893" y="237807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35" name="object 168"/>
          <p:cNvSpPr>
            <a:spLocks/>
          </p:cNvSpPr>
          <p:nvPr/>
        </p:nvSpPr>
        <p:spPr bwMode="auto">
          <a:xfrm>
            <a:off x="6115050" y="5449888"/>
            <a:ext cx="238125" cy="238125"/>
          </a:xfrm>
          <a:custGeom>
            <a:avLst/>
            <a:gdLst/>
            <a:ahLst/>
            <a:cxnLst>
              <a:cxn ang="0">
                <a:pos x="24180" y="0"/>
              </a:cxn>
              <a:cxn ang="0">
                <a:pos x="213630" y="0"/>
              </a:cxn>
              <a:cxn ang="0">
                <a:pos x="223021" y="1907"/>
              </a:cxn>
              <a:cxn ang="0">
                <a:pos x="230711" y="7103"/>
              </a:cxn>
              <a:cxn ang="0">
                <a:pos x="235906" y="14792"/>
              </a:cxn>
              <a:cxn ang="0">
                <a:pos x="237814" y="24183"/>
              </a:cxn>
              <a:cxn ang="0">
                <a:pos x="237814" y="213633"/>
              </a:cxn>
              <a:cxn ang="0">
                <a:pos x="235906" y="223022"/>
              </a:cxn>
              <a:cxn ang="0">
                <a:pos x="230711" y="230711"/>
              </a:cxn>
              <a:cxn ang="0">
                <a:pos x="223021" y="235906"/>
              </a:cxn>
              <a:cxn ang="0">
                <a:pos x="213630" y="237814"/>
              </a:cxn>
              <a:cxn ang="0">
                <a:pos x="24180" y="237814"/>
              </a:cxn>
              <a:cxn ang="0">
                <a:pos x="14791" y="235906"/>
              </a:cxn>
              <a:cxn ang="0">
                <a:pos x="7102" y="230711"/>
              </a:cxn>
              <a:cxn ang="0">
                <a:pos x="1907" y="223022"/>
              </a:cxn>
              <a:cxn ang="0">
                <a:pos x="0" y="213633"/>
              </a:cxn>
              <a:cxn ang="0">
                <a:pos x="0" y="24183"/>
              </a:cxn>
              <a:cxn ang="0">
                <a:pos x="1907" y="14792"/>
              </a:cxn>
              <a:cxn ang="0">
                <a:pos x="7102" y="7103"/>
              </a:cxn>
              <a:cxn ang="0">
                <a:pos x="14791" y="1907"/>
              </a:cxn>
              <a:cxn ang="0">
                <a:pos x="24180" y="0"/>
              </a:cxn>
            </a:cxnLst>
            <a:rect l="0" t="0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3"/>
                </a:lnTo>
                <a:lnTo>
                  <a:pt x="235906" y="14792"/>
                </a:lnTo>
                <a:lnTo>
                  <a:pt x="237814" y="24183"/>
                </a:lnTo>
                <a:lnTo>
                  <a:pt x="237814" y="213633"/>
                </a:lnTo>
                <a:lnTo>
                  <a:pt x="235906" y="223022"/>
                </a:lnTo>
                <a:lnTo>
                  <a:pt x="230711" y="230711"/>
                </a:lnTo>
                <a:lnTo>
                  <a:pt x="223021" y="235906"/>
                </a:lnTo>
                <a:lnTo>
                  <a:pt x="213630" y="237814"/>
                </a:lnTo>
                <a:lnTo>
                  <a:pt x="24180" y="237814"/>
                </a:lnTo>
                <a:lnTo>
                  <a:pt x="14791" y="235906"/>
                </a:lnTo>
                <a:lnTo>
                  <a:pt x="7102" y="230711"/>
                </a:lnTo>
                <a:lnTo>
                  <a:pt x="1907" y="223022"/>
                </a:lnTo>
                <a:lnTo>
                  <a:pt x="0" y="213633"/>
                </a:lnTo>
                <a:lnTo>
                  <a:pt x="0" y="24183"/>
                </a:lnTo>
                <a:lnTo>
                  <a:pt x="1907" y="14792"/>
                </a:lnTo>
                <a:lnTo>
                  <a:pt x="7102" y="7103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36" name="object 284"/>
          <p:cNvSpPr>
            <a:spLocks/>
          </p:cNvSpPr>
          <p:nvPr/>
        </p:nvSpPr>
        <p:spPr bwMode="auto">
          <a:xfrm>
            <a:off x="6607175" y="4122738"/>
            <a:ext cx="250825" cy="238125"/>
          </a:xfrm>
          <a:custGeom>
            <a:avLst/>
            <a:gdLst/>
            <a:ahLst/>
            <a:cxnLst>
              <a:cxn ang="0">
                <a:pos x="0" y="86493"/>
              </a:cxn>
              <a:cxn ang="0">
                <a:pos x="0" y="24180"/>
              </a:cxn>
              <a:cxn ang="0">
                <a:pos x="1907" y="14793"/>
              </a:cxn>
              <a:cxn ang="0">
                <a:pos x="7103" y="7104"/>
              </a:cxn>
              <a:cxn ang="0">
                <a:pos x="14793" y="1908"/>
              </a:cxn>
              <a:cxn ang="0">
                <a:pos x="24187" y="0"/>
              </a:cxn>
              <a:cxn ang="0">
                <a:pos x="213620" y="0"/>
              </a:cxn>
              <a:cxn ang="0">
                <a:pos x="223010" y="1908"/>
              </a:cxn>
              <a:cxn ang="0">
                <a:pos x="230701" y="7104"/>
              </a:cxn>
              <a:cxn ang="0">
                <a:pos x="235898" y="14793"/>
              </a:cxn>
              <a:cxn ang="0">
                <a:pos x="237807" y="24180"/>
              </a:cxn>
              <a:cxn ang="0">
                <a:pos x="237807" y="213626"/>
              </a:cxn>
              <a:cxn ang="0">
                <a:pos x="235898" y="223016"/>
              </a:cxn>
              <a:cxn ang="0">
                <a:pos x="230701" y="230707"/>
              </a:cxn>
              <a:cxn ang="0">
                <a:pos x="223010" y="235904"/>
              </a:cxn>
              <a:cxn ang="0">
                <a:pos x="213620" y="237813"/>
              </a:cxn>
              <a:cxn ang="0">
                <a:pos x="140893" y="237813"/>
              </a:cxn>
            </a:cxnLst>
            <a:rect l="0" t="0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3" y="7104"/>
                </a:lnTo>
                <a:lnTo>
                  <a:pt x="14793" y="1908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37" name="object 288"/>
          <p:cNvSpPr>
            <a:spLocks/>
          </p:cNvSpPr>
          <p:nvPr/>
        </p:nvSpPr>
        <p:spPr bwMode="auto">
          <a:xfrm>
            <a:off x="6510338" y="4210050"/>
            <a:ext cx="250825" cy="238125"/>
          </a:xfrm>
          <a:custGeom>
            <a:avLst/>
            <a:gdLst/>
            <a:ahLst/>
            <a:cxnLst>
              <a:cxn ang="0">
                <a:pos x="24172" y="0"/>
              </a:cxn>
              <a:cxn ang="0">
                <a:pos x="213625" y="0"/>
              </a:cxn>
              <a:cxn ang="0">
                <a:pos x="223016" y="1905"/>
              </a:cxn>
              <a:cxn ang="0">
                <a:pos x="230701" y="7095"/>
              </a:cxn>
              <a:cxn ang="0">
                <a:pos x="235891" y="14780"/>
              </a:cxn>
              <a:cxn ang="0">
                <a:pos x="237797" y="24172"/>
              </a:cxn>
              <a:cxn ang="0">
                <a:pos x="237797" y="213625"/>
              </a:cxn>
              <a:cxn ang="0">
                <a:pos x="235891" y="223021"/>
              </a:cxn>
              <a:cxn ang="0">
                <a:pos x="230701" y="230716"/>
              </a:cxn>
              <a:cxn ang="0">
                <a:pos x="223016" y="235915"/>
              </a:cxn>
              <a:cxn ang="0">
                <a:pos x="213625" y="237825"/>
              </a:cxn>
              <a:cxn ang="0">
                <a:pos x="24172" y="237825"/>
              </a:cxn>
              <a:cxn ang="0">
                <a:pos x="14780" y="235915"/>
              </a:cxn>
              <a:cxn ang="0">
                <a:pos x="7095" y="230716"/>
              </a:cxn>
              <a:cxn ang="0">
                <a:pos x="1905" y="223021"/>
              </a:cxn>
              <a:cxn ang="0">
                <a:pos x="0" y="213625"/>
              </a:cxn>
              <a:cxn ang="0">
                <a:pos x="0" y="24172"/>
              </a:cxn>
              <a:cxn ang="0">
                <a:pos x="1905" y="14780"/>
              </a:cxn>
              <a:cxn ang="0">
                <a:pos x="7095" y="7095"/>
              </a:cxn>
              <a:cxn ang="0">
                <a:pos x="14780" y="1905"/>
              </a:cxn>
              <a:cxn ang="0">
                <a:pos x="24172" y="0"/>
              </a:cxn>
            </a:cxnLst>
            <a:rect l="0" t="0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5"/>
                </a:lnTo>
                <a:lnTo>
                  <a:pt x="230701" y="7095"/>
                </a:lnTo>
                <a:lnTo>
                  <a:pt x="235891" y="14780"/>
                </a:lnTo>
                <a:lnTo>
                  <a:pt x="237797" y="24172"/>
                </a:lnTo>
                <a:lnTo>
                  <a:pt x="237797" y="213625"/>
                </a:lnTo>
                <a:lnTo>
                  <a:pt x="235891" y="223021"/>
                </a:lnTo>
                <a:lnTo>
                  <a:pt x="230701" y="230716"/>
                </a:lnTo>
                <a:lnTo>
                  <a:pt x="223016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80" y="235915"/>
                </a:lnTo>
                <a:lnTo>
                  <a:pt x="7095" y="230716"/>
                </a:lnTo>
                <a:lnTo>
                  <a:pt x="1905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5" y="14780"/>
                </a:lnTo>
                <a:lnTo>
                  <a:pt x="7095" y="7095"/>
                </a:lnTo>
                <a:lnTo>
                  <a:pt x="14780" y="1905"/>
                </a:lnTo>
                <a:lnTo>
                  <a:pt x="24172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38" name="object 284"/>
          <p:cNvSpPr>
            <a:spLocks/>
          </p:cNvSpPr>
          <p:nvPr/>
        </p:nvSpPr>
        <p:spPr bwMode="auto">
          <a:xfrm>
            <a:off x="6613525" y="4530725"/>
            <a:ext cx="252413" cy="238125"/>
          </a:xfrm>
          <a:custGeom>
            <a:avLst/>
            <a:gdLst/>
            <a:ahLst/>
            <a:cxnLst>
              <a:cxn ang="0">
                <a:pos x="0" y="86493"/>
              </a:cxn>
              <a:cxn ang="0">
                <a:pos x="0" y="24180"/>
              </a:cxn>
              <a:cxn ang="0">
                <a:pos x="1907" y="14793"/>
              </a:cxn>
              <a:cxn ang="0">
                <a:pos x="7103" y="7104"/>
              </a:cxn>
              <a:cxn ang="0">
                <a:pos x="14793" y="1908"/>
              </a:cxn>
              <a:cxn ang="0">
                <a:pos x="24187" y="0"/>
              </a:cxn>
              <a:cxn ang="0">
                <a:pos x="213620" y="0"/>
              </a:cxn>
              <a:cxn ang="0">
                <a:pos x="223010" y="1908"/>
              </a:cxn>
              <a:cxn ang="0">
                <a:pos x="230701" y="7104"/>
              </a:cxn>
              <a:cxn ang="0">
                <a:pos x="235898" y="14793"/>
              </a:cxn>
              <a:cxn ang="0">
                <a:pos x="237807" y="24180"/>
              </a:cxn>
              <a:cxn ang="0">
                <a:pos x="237807" y="213626"/>
              </a:cxn>
              <a:cxn ang="0">
                <a:pos x="235898" y="223016"/>
              </a:cxn>
              <a:cxn ang="0">
                <a:pos x="230701" y="230707"/>
              </a:cxn>
              <a:cxn ang="0">
                <a:pos x="223010" y="235904"/>
              </a:cxn>
              <a:cxn ang="0">
                <a:pos x="213620" y="237813"/>
              </a:cxn>
              <a:cxn ang="0">
                <a:pos x="140893" y="237813"/>
              </a:cxn>
            </a:cxnLst>
            <a:rect l="0" t="0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3" y="7104"/>
                </a:lnTo>
                <a:lnTo>
                  <a:pt x="14793" y="1908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39" name="object 288"/>
          <p:cNvSpPr>
            <a:spLocks/>
          </p:cNvSpPr>
          <p:nvPr/>
        </p:nvSpPr>
        <p:spPr bwMode="auto">
          <a:xfrm>
            <a:off x="6516688" y="4618038"/>
            <a:ext cx="252412" cy="238125"/>
          </a:xfrm>
          <a:custGeom>
            <a:avLst/>
            <a:gdLst/>
            <a:ahLst/>
            <a:cxnLst>
              <a:cxn ang="0">
                <a:pos x="24172" y="0"/>
              </a:cxn>
              <a:cxn ang="0">
                <a:pos x="213625" y="0"/>
              </a:cxn>
              <a:cxn ang="0">
                <a:pos x="223016" y="1905"/>
              </a:cxn>
              <a:cxn ang="0">
                <a:pos x="230701" y="7095"/>
              </a:cxn>
              <a:cxn ang="0">
                <a:pos x="235891" y="14780"/>
              </a:cxn>
              <a:cxn ang="0">
                <a:pos x="237797" y="24172"/>
              </a:cxn>
              <a:cxn ang="0">
                <a:pos x="237797" y="213625"/>
              </a:cxn>
              <a:cxn ang="0">
                <a:pos x="235891" y="223021"/>
              </a:cxn>
              <a:cxn ang="0">
                <a:pos x="230701" y="230716"/>
              </a:cxn>
              <a:cxn ang="0">
                <a:pos x="223016" y="235915"/>
              </a:cxn>
              <a:cxn ang="0">
                <a:pos x="213625" y="237825"/>
              </a:cxn>
              <a:cxn ang="0">
                <a:pos x="24172" y="237825"/>
              </a:cxn>
              <a:cxn ang="0">
                <a:pos x="14780" y="235915"/>
              </a:cxn>
              <a:cxn ang="0">
                <a:pos x="7095" y="230716"/>
              </a:cxn>
              <a:cxn ang="0">
                <a:pos x="1905" y="223021"/>
              </a:cxn>
              <a:cxn ang="0">
                <a:pos x="0" y="213625"/>
              </a:cxn>
              <a:cxn ang="0">
                <a:pos x="0" y="24172"/>
              </a:cxn>
              <a:cxn ang="0">
                <a:pos x="1905" y="14780"/>
              </a:cxn>
              <a:cxn ang="0">
                <a:pos x="7095" y="7095"/>
              </a:cxn>
              <a:cxn ang="0">
                <a:pos x="14780" y="1905"/>
              </a:cxn>
              <a:cxn ang="0">
                <a:pos x="24172" y="0"/>
              </a:cxn>
            </a:cxnLst>
            <a:rect l="0" t="0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5"/>
                </a:lnTo>
                <a:lnTo>
                  <a:pt x="230701" y="7095"/>
                </a:lnTo>
                <a:lnTo>
                  <a:pt x="235891" y="14780"/>
                </a:lnTo>
                <a:lnTo>
                  <a:pt x="237797" y="24172"/>
                </a:lnTo>
                <a:lnTo>
                  <a:pt x="237797" y="213625"/>
                </a:lnTo>
                <a:lnTo>
                  <a:pt x="235891" y="223021"/>
                </a:lnTo>
                <a:lnTo>
                  <a:pt x="230701" y="230716"/>
                </a:lnTo>
                <a:lnTo>
                  <a:pt x="223016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80" y="235915"/>
                </a:lnTo>
                <a:lnTo>
                  <a:pt x="7095" y="230716"/>
                </a:lnTo>
                <a:lnTo>
                  <a:pt x="1905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5" y="14780"/>
                </a:lnTo>
                <a:lnTo>
                  <a:pt x="7095" y="7095"/>
                </a:lnTo>
                <a:lnTo>
                  <a:pt x="14780" y="1905"/>
                </a:lnTo>
                <a:lnTo>
                  <a:pt x="24172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40" name="object 284"/>
          <p:cNvSpPr>
            <a:spLocks/>
          </p:cNvSpPr>
          <p:nvPr/>
        </p:nvSpPr>
        <p:spPr bwMode="auto">
          <a:xfrm>
            <a:off x="6613525" y="4938713"/>
            <a:ext cx="252413" cy="238125"/>
          </a:xfrm>
          <a:custGeom>
            <a:avLst/>
            <a:gdLst/>
            <a:ahLst/>
            <a:cxnLst>
              <a:cxn ang="0">
                <a:pos x="0" y="86493"/>
              </a:cxn>
              <a:cxn ang="0">
                <a:pos x="0" y="24180"/>
              </a:cxn>
              <a:cxn ang="0">
                <a:pos x="1907" y="14793"/>
              </a:cxn>
              <a:cxn ang="0">
                <a:pos x="7103" y="7104"/>
              </a:cxn>
              <a:cxn ang="0">
                <a:pos x="14793" y="1908"/>
              </a:cxn>
              <a:cxn ang="0">
                <a:pos x="24187" y="0"/>
              </a:cxn>
              <a:cxn ang="0">
                <a:pos x="213620" y="0"/>
              </a:cxn>
              <a:cxn ang="0">
                <a:pos x="223010" y="1908"/>
              </a:cxn>
              <a:cxn ang="0">
                <a:pos x="230701" y="7104"/>
              </a:cxn>
              <a:cxn ang="0">
                <a:pos x="235898" y="14793"/>
              </a:cxn>
              <a:cxn ang="0">
                <a:pos x="237807" y="24180"/>
              </a:cxn>
              <a:cxn ang="0">
                <a:pos x="237807" y="213626"/>
              </a:cxn>
              <a:cxn ang="0">
                <a:pos x="235898" y="223016"/>
              </a:cxn>
              <a:cxn ang="0">
                <a:pos x="230701" y="230707"/>
              </a:cxn>
              <a:cxn ang="0">
                <a:pos x="223010" y="235904"/>
              </a:cxn>
              <a:cxn ang="0">
                <a:pos x="213620" y="237813"/>
              </a:cxn>
              <a:cxn ang="0">
                <a:pos x="140893" y="237813"/>
              </a:cxn>
            </a:cxnLst>
            <a:rect l="0" t="0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3" y="7104"/>
                </a:lnTo>
                <a:lnTo>
                  <a:pt x="14793" y="1908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41" name="object 288"/>
          <p:cNvSpPr>
            <a:spLocks/>
          </p:cNvSpPr>
          <p:nvPr/>
        </p:nvSpPr>
        <p:spPr bwMode="auto">
          <a:xfrm>
            <a:off x="6516688" y="5026025"/>
            <a:ext cx="252412" cy="238125"/>
          </a:xfrm>
          <a:custGeom>
            <a:avLst/>
            <a:gdLst/>
            <a:ahLst/>
            <a:cxnLst>
              <a:cxn ang="0">
                <a:pos x="24172" y="0"/>
              </a:cxn>
              <a:cxn ang="0">
                <a:pos x="213625" y="0"/>
              </a:cxn>
              <a:cxn ang="0">
                <a:pos x="223016" y="1905"/>
              </a:cxn>
              <a:cxn ang="0">
                <a:pos x="230701" y="7095"/>
              </a:cxn>
              <a:cxn ang="0">
                <a:pos x="235891" y="14780"/>
              </a:cxn>
              <a:cxn ang="0">
                <a:pos x="237797" y="24172"/>
              </a:cxn>
              <a:cxn ang="0">
                <a:pos x="237797" y="213625"/>
              </a:cxn>
              <a:cxn ang="0">
                <a:pos x="235891" y="223021"/>
              </a:cxn>
              <a:cxn ang="0">
                <a:pos x="230701" y="230716"/>
              </a:cxn>
              <a:cxn ang="0">
                <a:pos x="223016" y="235915"/>
              </a:cxn>
              <a:cxn ang="0">
                <a:pos x="213625" y="237825"/>
              </a:cxn>
              <a:cxn ang="0">
                <a:pos x="24172" y="237825"/>
              </a:cxn>
              <a:cxn ang="0">
                <a:pos x="14780" y="235915"/>
              </a:cxn>
              <a:cxn ang="0">
                <a:pos x="7095" y="230716"/>
              </a:cxn>
              <a:cxn ang="0">
                <a:pos x="1905" y="223021"/>
              </a:cxn>
              <a:cxn ang="0">
                <a:pos x="0" y="213625"/>
              </a:cxn>
              <a:cxn ang="0">
                <a:pos x="0" y="24172"/>
              </a:cxn>
              <a:cxn ang="0">
                <a:pos x="1905" y="14780"/>
              </a:cxn>
              <a:cxn ang="0">
                <a:pos x="7095" y="7095"/>
              </a:cxn>
              <a:cxn ang="0">
                <a:pos x="14780" y="1905"/>
              </a:cxn>
              <a:cxn ang="0">
                <a:pos x="24172" y="0"/>
              </a:cxn>
            </a:cxnLst>
            <a:rect l="0" t="0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5"/>
                </a:lnTo>
                <a:lnTo>
                  <a:pt x="230701" y="7095"/>
                </a:lnTo>
                <a:lnTo>
                  <a:pt x="235891" y="14780"/>
                </a:lnTo>
                <a:lnTo>
                  <a:pt x="237797" y="24172"/>
                </a:lnTo>
                <a:lnTo>
                  <a:pt x="237797" y="213625"/>
                </a:lnTo>
                <a:lnTo>
                  <a:pt x="235891" y="223021"/>
                </a:lnTo>
                <a:lnTo>
                  <a:pt x="230701" y="230716"/>
                </a:lnTo>
                <a:lnTo>
                  <a:pt x="223016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80" y="235915"/>
                </a:lnTo>
                <a:lnTo>
                  <a:pt x="7095" y="230716"/>
                </a:lnTo>
                <a:lnTo>
                  <a:pt x="1905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5" y="14780"/>
                </a:lnTo>
                <a:lnTo>
                  <a:pt x="7095" y="7095"/>
                </a:lnTo>
                <a:lnTo>
                  <a:pt x="14780" y="1905"/>
                </a:lnTo>
                <a:lnTo>
                  <a:pt x="24172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42" name="object 284"/>
          <p:cNvSpPr>
            <a:spLocks/>
          </p:cNvSpPr>
          <p:nvPr/>
        </p:nvSpPr>
        <p:spPr bwMode="auto">
          <a:xfrm>
            <a:off x="6646863" y="5324475"/>
            <a:ext cx="250825" cy="238125"/>
          </a:xfrm>
          <a:custGeom>
            <a:avLst/>
            <a:gdLst/>
            <a:ahLst/>
            <a:cxnLst>
              <a:cxn ang="0">
                <a:pos x="0" y="86493"/>
              </a:cxn>
              <a:cxn ang="0">
                <a:pos x="0" y="24180"/>
              </a:cxn>
              <a:cxn ang="0">
                <a:pos x="1907" y="14793"/>
              </a:cxn>
              <a:cxn ang="0">
                <a:pos x="7103" y="7104"/>
              </a:cxn>
              <a:cxn ang="0">
                <a:pos x="14793" y="1908"/>
              </a:cxn>
              <a:cxn ang="0">
                <a:pos x="24187" y="0"/>
              </a:cxn>
              <a:cxn ang="0">
                <a:pos x="213620" y="0"/>
              </a:cxn>
              <a:cxn ang="0">
                <a:pos x="223010" y="1908"/>
              </a:cxn>
              <a:cxn ang="0">
                <a:pos x="230701" y="7104"/>
              </a:cxn>
              <a:cxn ang="0">
                <a:pos x="235898" y="14793"/>
              </a:cxn>
              <a:cxn ang="0">
                <a:pos x="237807" y="24180"/>
              </a:cxn>
              <a:cxn ang="0">
                <a:pos x="237807" y="213626"/>
              </a:cxn>
              <a:cxn ang="0">
                <a:pos x="235898" y="223016"/>
              </a:cxn>
              <a:cxn ang="0">
                <a:pos x="230701" y="230707"/>
              </a:cxn>
              <a:cxn ang="0">
                <a:pos x="223010" y="235904"/>
              </a:cxn>
              <a:cxn ang="0">
                <a:pos x="213620" y="237813"/>
              </a:cxn>
              <a:cxn ang="0">
                <a:pos x="140893" y="237813"/>
              </a:cxn>
            </a:cxnLst>
            <a:rect l="0" t="0" r="r" b="b"/>
            <a:pathLst>
              <a:path w="238125" h="238125">
                <a:moveTo>
                  <a:pt x="0" y="86493"/>
                </a:moveTo>
                <a:lnTo>
                  <a:pt x="0" y="24180"/>
                </a:lnTo>
                <a:lnTo>
                  <a:pt x="1907" y="14793"/>
                </a:lnTo>
                <a:lnTo>
                  <a:pt x="7103" y="7104"/>
                </a:lnTo>
                <a:lnTo>
                  <a:pt x="14793" y="1908"/>
                </a:lnTo>
                <a:lnTo>
                  <a:pt x="24187" y="0"/>
                </a:lnTo>
                <a:lnTo>
                  <a:pt x="213620" y="0"/>
                </a:lnTo>
                <a:lnTo>
                  <a:pt x="223010" y="1908"/>
                </a:lnTo>
                <a:lnTo>
                  <a:pt x="230701" y="7104"/>
                </a:lnTo>
                <a:lnTo>
                  <a:pt x="235898" y="14793"/>
                </a:lnTo>
                <a:lnTo>
                  <a:pt x="237807" y="24180"/>
                </a:lnTo>
                <a:lnTo>
                  <a:pt x="237807" y="213626"/>
                </a:lnTo>
                <a:lnTo>
                  <a:pt x="235898" y="223016"/>
                </a:lnTo>
                <a:lnTo>
                  <a:pt x="230701" y="230707"/>
                </a:lnTo>
                <a:lnTo>
                  <a:pt x="223010" y="235904"/>
                </a:lnTo>
                <a:lnTo>
                  <a:pt x="213620" y="237813"/>
                </a:lnTo>
                <a:lnTo>
                  <a:pt x="140893" y="237813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43" name="object 288"/>
          <p:cNvSpPr>
            <a:spLocks/>
          </p:cNvSpPr>
          <p:nvPr/>
        </p:nvSpPr>
        <p:spPr bwMode="auto">
          <a:xfrm>
            <a:off x="6548438" y="5411788"/>
            <a:ext cx="252412" cy="238125"/>
          </a:xfrm>
          <a:custGeom>
            <a:avLst/>
            <a:gdLst/>
            <a:ahLst/>
            <a:cxnLst>
              <a:cxn ang="0">
                <a:pos x="24172" y="0"/>
              </a:cxn>
              <a:cxn ang="0">
                <a:pos x="213625" y="0"/>
              </a:cxn>
              <a:cxn ang="0">
                <a:pos x="223016" y="1905"/>
              </a:cxn>
              <a:cxn ang="0">
                <a:pos x="230701" y="7095"/>
              </a:cxn>
              <a:cxn ang="0">
                <a:pos x="235891" y="14780"/>
              </a:cxn>
              <a:cxn ang="0">
                <a:pos x="237797" y="24172"/>
              </a:cxn>
              <a:cxn ang="0">
                <a:pos x="237797" y="213625"/>
              </a:cxn>
              <a:cxn ang="0">
                <a:pos x="235891" y="223021"/>
              </a:cxn>
              <a:cxn ang="0">
                <a:pos x="230701" y="230716"/>
              </a:cxn>
              <a:cxn ang="0">
                <a:pos x="223016" y="235915"/>
              </a:cxn>
              <a:cxn ang="0">
                <a:pos x="213625" y="237825"/>
              </a:cxn>
              <a:cxn ang="0">
                <a:pos x="24172" y="237825"/>
              </a:cxn>
              <a:cxn ang="0">
                <a:pos x="14780" y="235915"/>
              </a:cxn>
              <a:cxn ang="0">
                <a:pos x="7095" y="230716"/>
              </a:cxn>
              <a:cxn ang="0">
                <a:pos x="1905" y="223021"/>
              </a:cxn>
              <a:cxn ang="0">
                <a:pos x="0" y="213625"/>
              </a:cxn>
              <a:cxn ang="0">
                <a:pos x="0" y="24172"/>
              </a:cxn>
              <a:cxn ang="0">
                <a:pos x="1905" y="14780"/>
              </a:cxn>
              <a:cxn ang="0">
                <a:pos x="7095" y="7095"/>
              </a:cxn>
              <a:cxn ang="0">
                <a:pos x="14780" y="1905"/>
              </a:cxn>
              <a:cxn ang="0">
                <a:pos x="24172" y="0"/>
              </a:cxn>
            </a:cxnLst>
            <a:rect l="0" t="0" r="r" b="b"/>
            <a:pathLst>
              <a:path w="238125" h="238125">
                <a:moveTo>
                  <a:pt x="24172" y="0"/>
                </a:moveTo>
                <a:lnTo>
                  <a:pt x="213625" y="0"/>
                </a:lnTo>
                <a:lnTo>
                  <a:pt x="223016" y="1905"/>
                </a:lnTo>
                <a:lnTo>
                  <a:pt x="230701" y="7095"/>
                </a:lnTo>
                <a:lnTo>
                  <a:pt x="235891" y="14780"/>
                </a:lnTo>
                <a:lnTo>
                  <a:pt x="237797" y="24172"/>
                </a:lnTo>
                <a:lnTo>
                  <a:pt x="237797" y="213625"/>
                </a:lnTo>
                <a:lnTo>
                  <a:pt x="235891" y="223021"/>
                </a:lnTo>
                <a:lnTo>
                  <a:pt x="230701" y="230716"/>
                </a:lnTo>
                <a:lnTo>
                  <a:pt x="223016" y="235915"/>
                </a:lnTo>
                <a:lnTo>
                  <a:pt x="213625" y="237825"/>
                </a:lnTo>
                <a:lnTo>
                  <a:pt x="24172" y="237825"/>
                </a:lnTo>
                <a:lnTo>
                  <a:pt x="14780" y="235915"/>
                </a:lnTo>
                <a:lnTo>
                  <a:pt x="7095" y="230716"/>
                </a:lnTo>
                <a:lnTo>
                  <a:pt x="1905" y="223021"/>
                </a:lnTo>
                <a:lnTo>
                  <a:pt x="0" y="213625"/>
                </a:lnTo>
                <a:lnTo>
                  <a:pt x="0" y="24172"/>
                </a:lnTo>
                <a:lnTo>
                  <a:pt x="1905" y="14780"/>
                </a:lnTo>
                <a:lnTo>
                  <a:pt x="7095" y="7095"/>
                </a:lnTo>
                <a:lnTo>
                  <a:pt x="14780" y="1905"/>
                </a:lnTo>
                <a:lnTo>
                  <a:pt x="24172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7544" name="Picture 2" descr="http://static9.depositphotos.com/1245125/1127/v/950/depositphotos_11274003-Vector-3d-illustration-of-golden-cog-wheel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92438" y="5916613"/>
            <a:ext cx="89535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45" name="object 152"/>
          <p:cNvSpPr>
            <a:spLocks/>
          </p:cNvSpPr>
          <p:nvPr/>
        </p:nvSpPr>
        <p:spPr bwMode="auto">
          <a:xfrm>
            <a:off x="1360488" y="4148138"/>
            <a:ext cx="238125" cy="238125"/>
          </a:xfrm>
          <a:custGeom>
            <a:avLst/>
            <a:gdLst/>
            <a:ahLst/>
            <a:cxnLst>
              <a:cxn ang="0">
                <a:pos x="0" y="86487"/>
              </a:cxn>
              <a:cxn ang="0">
                <a:pos x="0" y="24174"/>
              </a:cxn>
              <a:cxn ang="0">
                <a:pos x="1908" y="14788"/>
              </a:cxn>
              <a:cxn ang="0">
                <a:pos x="7105" y="7101"/>
              </a:cxn>
              <a:cxn ang="0">
                <a:pos x="14796" y="1907"/>
              </a:cxn>
              <a:cxn ang="0">
                <a:pos x="24187" y="0"/>
              </a:cxn>
              <a:cxn ang="0">
                <a:pos x="213626" y="0"/>
              </a:cxn>
              <a:cxn ang="0">
                <a:pos x="223016" y="1907"/>
              </a:cxn>
              <a:cxn ang="0">
                <a:pos x="230707" y="7101"/>
              </a:cxn>
              <a:cxn ang="0">
                <a:pos x="235904" y="14788"/>
              </a:cxn>
              <a:cxn ang="0">
                <a:pos x="237813" y="24174"/>
              </a:cxn>
              <a:cxn ang="0">
                <a:pos x="237813" y="213620"/>
              </a:cxn>
              <a:cxn ang="0">
                <a:pos x="235904" y="223009"/>
              </a:cxn>
              <a:cxn ang="0">
                <a:pos x="230707" y="230698"/>
              </a:cxn>
              <a:cxn ang="0">
                <a:pos x="223016" y="235893"/>
              </a:cxn>
              <a:cxn ang="0">
                <a:pos x="213626" y="237801"/>
              </a:cxn>
              <a:cxn ang="0">
                <a:pos x="140899" y="237801"/>
              </a:cxn>
            </a:cxnLst>
            <a:rect l="0" t="0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08" y="14788"/>
                </a:lnTo>
                <a:lnTo>
                  <a:pt x="7105" y="7101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6" y="1907"/>
                </a:lnTo>
                <a:lnTo>
                  <a:pt x="230707" y="7101"/>
                </a:lnTo>
                <a:lnTo>
                  <a:pt x="235904" y="14788"/>
                </a:lnTo>
                <a:lnTo>
                  <a:pt x="237813" y="24174"/>
                </a:lnTo>
                <a:lnTo>
                  <a:pt x="237813" y="213620"/>
                </a:lnTo>
                <a:lnTo>
                  <a:pt x="235904" y="223009"/>
                </a:lnTo>
                <a:lnTo>
                  <a:pt x="230707" y="230698"/>
                </a:lnTo>
                <a:lnTo>
                  <a:pt x="223016" y="235893"/>
                </a:lnTo>
                <a:lnTo>
                  <a:pt x="213626" y="237801"/>
                </a:lnTo>
                <a:lnTo>
                  <a:pt x="140899" y="237801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46" name="object 156"/>
          <p:cNvSpPr>
            <a:spLocks/>
          </p:cNvSpPr>
          <p:nvPr/>
        </p:nvSpPr>
        <p:spPr bwMode="auto">
          <a:xfrm>
            <a:off x="1263650" y="4235450"/>
            <a:ext cx="238125" cy="238125"/>
          </a:xfrm>
          <a:custGeom>
            <a:avLst/>
            <a:gdLst/>
            <a:ahLst/>
            <a:cxnLst>
              <a:cxn ang="0">
                <a:pos x="24183" y="0"/>
              </a:cxn>
              <a:cxn ang="0">
                <a:pos x="213633" y="0"/>
              </a:cxn>
              <a:cxn ang="0">
                <a:pos x="223022" y="1907"/>
              </a:cxn>
              <a:cxn ang="0">
                <a:pos x="230711" y="7101"/>
              </a:cxn>
              <a:cxn ang="0">
                <a:pos x="235906" y="14790"/>
              </a:cxn>
              <a:cxn ang="0">
                <a:pos x="237814" y="24180"/>
              </a:cxn>
              <a:cxn ang="0">
                <a:pos x="237814" y="213630"/>
              </a:cxn>
              <a:cxn ang="0">
                <a:pos x="235906" y="223021"/>
              </a:cxn>
              <a:cxn ang="0">
                <a:pos x="230711" y="230709"/>
              </a:cxn>
              <a:cxn ang="0">
                <a:pos x="223022" y="235903"/>
              </a:cxn>
              <a:cxn ang="0">
                <a:pos x="213633" y="237811"/>
              </a:cxn>
              <a:cxn ang="0">
                <a:pos x="24183" y="237811"/>
              </a:cxn>
              <a:cxn ang="0">
                <a:pos x="14792" y="235903"/>
              </a:cxn>
              <a:cxn ang="0">
                <a:pos x="7103" y="230709"/>
              </a:cxn>
              <a:cxn ang="0">
                <a:pos x="1907" y="223021"/>
              </a:cxn>
              <a:cxn ang="0">
                <a:pos x="0" y="213630"/>
              </a:cxn>
              <a:cxn ang="0">
                <a:pos x="0" y="24180"/>
              </a:cxn>
              <a:cxn ang="0">
                <a:pos x="1907" y="14790"/>
              </a:cxn>
              <a:cxn ang="0">
                <a:pos x="7103" y="7101"/>
              </a:cxn>
              <a:cxn ang="0">
                <a:pos x="14792" y="1907"/>
              </a:cxn>
              <a:cxn ang="0">
                <a:pos x="24183" y="0"/>
              </a:cxn>
            </a:cxnLst>
            <a:rect l="0" t="0" r="r" b="b"/>
            <a:pathLst>
              <a:path w="238125" h="238125">
                <a:moveTo>
                  <a:pt x="24183" y="0"/>
                </a:moveTo>
                <a:lnTo>
                  <a:pt x="213633" y="0"/>
                </a:lnTo>
                <a:lnTo>
                  <a:pt x="223022" y="1907"/>
                </a:lnTo>
                <a:lnTo>
                  <a:pt x="230711" y="7101"/>
                </a:lnTo>
                <a:lnTo>
                  <a:pt x="235906" y="14790"/>
                </a:lnTo>
                <a:lnTo>
                  <a:pt x="237814" y="24180"/>
                </a:lnTo>
                <a:lnTo>
                  <a:pt x="237814" y="213630"/>
                </a:lnTo>
                <a:lnTo>
                  <a:pt x="235906" y="223021"/>
                </a:lnTo>
                <a:lnTo>
                  <a:pt x="230711" y="230709"/>
                </a:lnTo>
                <a:lnTo>
                  <a:pt x="223022" y="235903"/>
                </a:lnTo>
                <a:lnTo>
                  <a:pt x="213633" y="237811"/>
                </a:lnTo>
                <a:lnTo>
                  <a:pt x="24183" y="237811"/>
                </a:lnTo>
                <a:lnTo>
                  <a:pt x="14792" y="235903"/>
                </a:lnTo>
                <a:lnTo>
                  <a:pt x="7103" y="230709"/>
                </a:lnTo>
                <a:lnTo>
                  <a:pt x="1907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7" y="14790"/>
                </a:lnTo>
                <a:lnTo>
                  <a:pt x="7103" y="7101"/>
                </a:lnTo>
                <a:lnTo>
                  <a:pt x="14792" y="1907"/>
                </a:lnTo>
                <a:lnTo>
                  <a:pt x="24183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3" name="Прямоугольник 382"/>
          <p:cNvSpPr/>
          <p:nvPr/>
        </p:nvSpPr>
        <p:spPr>
          <a:xfrm>
            <a:off x="720725" y="5581650"/>
            <a:ext cx="13954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-142" baseline="-12698" dirty="0">
                <a:solidFill>
                  <a:srgbClr val="DCB77A"/>
                </a:solidFill>
                <a:latin typeface="Arial"/>
                <a:cs typeface="Arial"/>
              </a:rPr>
              <a:t>244</a:t>
            </a:r>
            <a:endParaRPr lang="ru-RU" sz="2400" dirty="0">
              <a:latin typeface="+mn-lt"/>
              <a:cs typeface="+mn-cs"/>
            </a:endParaRPr>
          </a:p>
        </p:txBody>
      </p:sp>
      <p:sp>
        <p:nvSpPr>
          <p:cNvPr id="387" name="object 99"/>
          <p:cNvSpPr txBox="1"/>
          <p:nvPr/>
        </p:nvSpPr>
        <p:spPr>
          <a:xfrm>
            <a:off x="690563" y="6678613"/>
            <a:ext cx="1989137" cy="7048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lnSpc>
                <a:spcPct val="107000"/>
              </a:lnSpc>
              <a:spcBef>
                <a:spcPts val="100"/>
              </a:spcBef>
            </a:pPr>
            <a:r>
              <a:rPr lang="ru-RU" sz="1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организаций дополнительного образования для детей</a:t>
            </a:r>
          </a:p>
        </p:txBody>
      </p:sp>
      <p:sp>
        <p:nvSpPr>
          <p:cNvPr id="17549" name="object 146"/>
          <p:cNvSpPr>
            <a:spLocks/>
          </p:cNvSpPr>
          <p:nvPr/>
        </p:nvSpPr>
        <p:spPr bwMode="auto">
          <a:xfrm>
            <a:off x="290513" y="5078413"/>
            <a:ext cx="238125" cy="238125"/>
          </a:xfrm>
          <a:custGeom>
            <a:avLst/>
            <a:gdLst/>
            <a:ahLst/>
            <a:cxnLst>
              <a:cxn ang="0">
                <a:pos x="0" y="86487"/>
              </a:cxn>
              <a:cxn ang="0">
                <a:pos x="0" y="24174"/>
              </a:cxn>
              <a:cxn ang="0">
                <a:pos x="1908" y="14788"/>
              </a:cxn>
              <a:cxn ang="0">
                <a:pos x="7105" y="7101"/>
              </a:cxn>
              <a:cxn ang="0">
                <a:pos x="14796" y="1907"/>
              </a:cxn>
              <a:cxn ang="0">
                <a:pos x="24187" y="0"/>
              </a:cxn>
              <a:cxn ang="0">
                <a:pos x="213626" y="0"/>
              </a:cxn>
              <a:cxn ang="0">
                <a:pos x="223015" y="1907"/>
              </a:cxn>
              <a:cxn ang="0">
                <a:pos x="230704" y="7101"/>
              </a:cxn>
              <a:cxn ang="0">
                <a:pos x="235899" y="14788"/>
              </a:cxn>
              <a:cxn ang="0">
                <a:pos x="237807" y="24174"/>
              </a:cxn>
              <a:cxn ang="0">
                <a:pos x="237807" y="213620"/>
              </a:cxn>
              <a:cxn ang="0">
                <a:pos x="235899" y="223009"/>
              </a:cxn>
              <a:cxn ang="0">
                <a:pos x="230704" y="230698"/>
              </a:cxn>
              <a:cxn ang="0">
                <a:pos x="223015" y="235893"/>
              </a:cxn>
              <a:cxn ang="0">
                <a:pos x="213626" y="237801"/>
              </a:cxn>
              <a:cxn ang="0">
                <a:pos x="140899" y="237801"/>
              </a:cxn>
            </a:cxnLst>
            <a:rect l="0" t="0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08" y="14788"/>
                </a:lnTo>
                <a:lnTo>
                  <a:pt x="7105" y="7101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1"/>
                </a:lnTo>
                <a:lnTo>
                  <a:pt x="235899" y="14788"/>
                </a:lnTo>
                <a:lnTo>
                  <a:pt x="237807" y="24174"/>
                </a:lnTo>
                <a:lnTo>
                  <a:pt x="237807" y="213620"/>
                </a:lnTo>
                <a:lnTo>
                  <a:pt x="235899" y="223009"/>
                </a:lnTo>
                <a:lnTo>
                  <a:pt x="230704" y="230698"/>
                </a:lnTo>
                <a:lnTo>
                  <a:pt x="223015" y="235893"/>
                </a:lnTo>
                <a:lnTo>
                  <a:pt x="213626" y="237801"/>
                </a:lnTo>
                <a:lnTo>
                  <a:pt x="140899" y="237801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50" name="object 150"/>
          <p:cNvSpPr>
            <a:spLocks/>
          </p:cNvSpPr>
          <p:nvPr/>
        </p:nvSpPr>
        <p:spPr bwMode="auto">
          <a:xfrm>
            <a:off x="193675" y="5165725"/>
            <a:ext cx="238125" cy="238125"/>
          </a:xfrm>
          <a:custGeom>
            <a:avLst/>
            <a:gdLst/>
            <a:ahLst/>
            <a:cxnLst>
              <a:cxn ang="0">
                <a:pos x="24180" y="0"/>
              </a:cxn>
              <a:cxn ang="0">
                <a:pos x="213630" y="0"/>
              </a:cxn>
              <a:cxn ang="0">
                <a:pos x="223021" y="1907"/>
              </a:cxn>
              <a:cxn ang="0">
                <a:pos x="230711" y="7101"/>
              </a:cxn>
              <a:cxn ang="0">
                <a:pos x="235906" y="14790"/>
              </a:cxn>
              <a:cxn ang="0">
                <a:pos x="237814" y="24180"/>
              </a:cxn>
              <a:cxn ang="0">
                <a:pos x="237814" y="213630"/>
              </a:cxn>
              <a:cxn ang="0">
                <a:pos x="235906" y="223021"/>
              </a:cxn>
              <a:cxn ang="0">
                <a:pos x="230711" y="230709"/>
              </a:cxn>
              <a:cxn ang="0">
                <a:pos x="223021" y="235903"/>
              </a:cxn>
              <a:cxn ang="0">
                <a:pos x="213630" y="237811"/>
              </a:cxn>
              <a:cxn ang="0">
                <a:pos x="24180" y="237811"/>
              </a:cxn>
              <a:cxn ang="0">
                <a:pos x="14791" y="235903"/>
              </a:cxn>
              <a:cxn ang="0">
                <a:pos x="7102" y="230709"/>
              </a:cxn>
              <a:cxn ang="0">
                <a:pos x="1907" y="223021"/>
              </a:cxn>
              <a:cxn ang="0">
                <a:pos x="0" y="213630"/>
              </a:cxn>
              <a:cxn ang="0">
                <a:pos x="0" y="24180"/>
              </a:cxn>
              <a:cxn ang="0">
                <a:pos x="1907" y="14790"/>
              </a:cxn>
              <a:cxn ang="0">
                <a:pos x="7102" y="7101"/>
              </a:cxn>
              <a:cxn ang="0">
                <a:pos x="14791" y="1907"/>
              </a:cxn>
              <a:cxn ang="0">
                <a:pos x="24180" y="0"/>
              </a:cxn>
            </a:cxnLst>
            <a:rect l="0" t="0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1"/>
                </a:lnTo>
                <a:lnTo>
                  <a:pt x="235906" y="14790"/>
                </a:lnTo>
                <a:lnTo>
                  <a:pt x="237814" y="24180"/>
                </a:lnTo>
                <a:lnTo>
                  <a:pt x="237814" y="213630"/>
                </a:lnTo>
                <a:lnTo>
                  <a:pt x="235906" y="223021"/>
                </a:lnTo>
                <a:lnTo>
                  <a:pt x="230711" y="230709"/>
                </a:lnTo>
                <a:lnTo>
                  <a:pt x="223021" y="235903"/>
                </a:lnTo>
                <a:lnTo>
                  <a:pt x="213630" y="237811"/>
                </a:lnTo>
                <a:lnTo>
                  <a:pt x="24180" y="237811"/>
                </a:lnTo>
                <a:lnTo>
                  <a:pt x="14791" y="235903"/>
                </a:lnTo>
                <a:lnTo>
                  <a:pt x="7102" y="230709"/>
                </a:lnTo>
                <a:lnTo>
                  <a:pt x="1907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7" y="14790"/>
                </a:lnTo>
                <a:lnTo>
                  <a:pt x="7102" y="7101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51" name="object 146"/>
          <p:cNvSpPr>
            <a:spLocks/>
          </p:cNvSpPr>
          <p:nvPr/>
        </p:nvSpPr>
        <p:spPr bwMode="auto">
          <a:xfrm>
            <a:off x="290513" y="5535613"/>
            <a:ext cx="238125" cy="238125"/>
          </a:xfrm>
          <a:custGeom>
            <a:avLst/>
            <a:gdLst/>
            <a:ahLst/>
            <a:cxnLst>
              <a:cxn ang="0">
                <a:pos x="0" y="86487"/>
              </a:cxn>
              <a:cxn ang="0">
                <a:pos x="0" y="24174"/>
              </a:cxn>
              <a:cxn ang="0">
                <a:pos x="1908" y="14788"/>
              </a:cxn>
              <a:cxn ang="0">
                <a:pos x="7105" y="7101"/>
              </a:cxn>
              <a:cxn ang="0">
                <a:pos x="14796" y="1907"/>
              </a:cxn>
              <a:cxn ang="0">
                <a:pos x="24187" y="0"/>
              </a:cxn>
              <a:cxn ang="0">
                <a:pos x="213626" y="0"/>
              </a:cxn>
              <a:cxn ang="0">
                <a:pos x="223015" y="1907"/>
              </a:cxn>
              <a:cxn ang="0">
                <a:pos x="230704" y="7101"/>
              </a:cxn>
              <a:cxn ang="0">
                <a:pos x="235899" y="14788"/>
              </a:cxn>
              <a:cxn ang="0">
                <a:pos x="237807" y="24174"/>
              </a:cxn>
              <a:cxn ang="0">
                <a:pos x="237807" y="213620"/>
              </a:cxn>
              <a:cxn ang="0">
                <a:pos x="235899" y="223009"/>
              </a:cxn>
              <a:cxn ang="0">
                <a:pos x="230704" y="230698"/>
              </a:cxn>
              <a:cxn ang="0">
                <a:pos x="223015" y="235893"/>
              </a:cxn>
              <a:cxn ang="0">
                <a:pos x="213626" y="237801"/>
              </a:cxn>
              <a:cxn ang="0">
                <a:pos x="140899" y="237801"/>
              </a:cxn>
            </a:cxnLst>
            <a:rect l="0" t="0" r="r" b="b"/>
            <a:pathLst>
              <a:path w="238125" h="238125">
                <a:moveTo>
                  <a:pt x="0" y="86487"/>
                </a:moveTo>
                <a:lnTo>
                  <a:pt x="0" y="24174"/>
                </a:lnTo>
                <a:lnTo>
                  <a:pt x="1908" y="14788"/>
                </a:lnTo>
                <a:lnTo>
                  <a:pt x="7105" y="7101"/>
                </a:lnTo>
                <a:lnTo>
                  <a:pt x="14796" y="1907"/>
                </a:lnTo>
                <a:lnTo>
                  <a:pt x="24187" y="0"/>
                </a:lnTo>
                <a:lnTo>
                  <a:pt x="213626" y="0"/>
                </a:lnTo>
                <a:lnTo>
                  <a:pt x="223015" y="1907"/>
                </a:lnTo>
                <a:lnTo>
                  <a:pt x="230704" y="7101"/>
                </a:lnTo>
                <a:lnTo>
                  <a:pt x="235899" y="14788"/>
                </a:lnTo>
                <a:lnTo>
                  <a:pt x="237807" y="24174"/>
                </a:lnTo>
                <a:lnTo>
                  <a:pt x="237807" y="213620"/>
                </a:lnTo>
                <a:lnTo>
                  <a:pt x="235899" y="223009"/>
                </a:lnTo>
                <a:lnTo>
                  <a:pt x="230704" y="230698"/>
                </a:lnTo>
                <a:lnTo>
                  <a:pt x="223015" y="235893"/>
                </a:lnTo>
                <a:lnTo>
                  <a:pt x="213626" y="237801"/>
                </a:lnTo>
                <a:lnTo>
                  <a:pt x="140899" y="237801"/>
                </a:lnTo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552" name="object 150"/>
          <p:cNvSpPr>
            <a:spLocks/>
          </p:cNvSpPr>
          <p:nvPr/>
        </p:nvSpPr>
        <p:spPr bwMode="auto">
          <a:xfrm>
            <a:off x="193675" y="5622925"/>
            <a:ext cx="238125" cy="238125"/>
          </a:xfrm>
          <a:custGeom>
            <a:avLst/>
            <a:gdLst/>
            <a:ahLst/>
            <a:cxnLst>
              <a:cxn ang="0">
                <a:pos x="24180" y="0"/>
              </a:cxn>
              <a:cxn ang="0">
                <a:pos x="213630" y="0"/>
              </a:cxn>
              <a:cxn ang="0">
                <a:pos x="223021" y="1907"/>
              </a:cxn>
              <a:cxn ang="0">
                <a:pos x="230711" y="7101"/>
              </a:cxn>
              <a:cxn ang="0">
                <a:pos x="235906" y="14790"/>
              </a:cxn>
              <a:cxn ang="0">
                <a:pos x="237814" y="24180"/>
              </a:cxn>
              <a:cxn ang="0">
                <a:pos x="237814" y="213630"/>
              </a:cxn>
              <a:cxn ang="0">
                <a:pos x="235906" y="223021"/>
              </a:cxn>
              <a:cxn ang="0">
                <a:pos x="230711" y="230709"/>
              </a:cxn>
              <a:cxn ang="0">
                <a:pos x="223021" y="235903"/>
              </a:cxn>
              <a:cxn ang="0">
                <a:pos x="213630" y="237811"/>
              </a:cxn>
              <a:cxn ang="0">
                <a:pos x="24180" y="237811"/>
              </a:cxn>
              <a:cxn ang="0">
                <a:pos x="14791" y="235903"/>
              </a:cxn>
              <a:cxn ang="0">
                <a:pos x="7102" y="230709"/>
              </a:cxn>
              <a:cxn ang="0">
                <a:pos x="1907" y="223021"/>
              </a:cxn>
              <a:cxn ang="0">
                <a:pos x="0" y="213630"/>
              </a:cxn>
              <a:cxn ang="0">
                <a:pos x="0" y="24180"/>
              </a:cxn>
              <a:cxn ang="0">
                <a:pos x="1907" y="14790"/>
              </a:cxn>
              <a:cxn ang="0">
                <a:pos x="7102" y="7101"/>
              </a:cxn>
              <a:cxn ang="0">
                <a:pos x="14791" y="1907"/>
              </a:cxn>
              <a:cxn ang="0">
                <a:pos x="24180" y="0"/>
              </a:cxn>
            </a:cxnLst>
            <a:rect l="0" t="0" r="r" b="b"/>
            <a:pathLst>
              <a:path w="238125" h="238125">
                <a:moveTo>
                  <a:pt x="24180" y="0"/>
                </a:moveTo>
                <a:lnTo>
                  <a:pt x="213630" y="0"/>
                </a:lnTo>
                <a:lnTo>
                  <a:pt x="223021" y="1907"/>
                </a:lnTo>
                <a:lnTo>
                  <a:pt x="230711" y="7101"/>
                </a:lnTo>
                <a:lnTo>
                  <a:pt x="235906" y="14790"/>
                </a:lnTo>
                <a:lnTo>
                  <a:pt x="237814" y="24180"/>
                </a:lnTo>
                <a:lnTo>
                  <a:pt x="237814" y="213630"/>
                </a:lnTo>
                <a:lnTo>
                  <a:pt x="235906" y="223021"/>
                </a:lnTo>
                <a:lnTo>
                  <a:pt x="230711" y="230709"/>
                </a:lnTo>
                <a:lnTo>
                  <a:pt x="223021" y="235903"/>
                </a:lnTo>
                <a:lnTo>
                  <a:pt x="213630" y="237811"/>
                </a:lnTo>
                <a:lnTo>
                  <a:pt x="24180" y="237811"/>
                </a:lnTo>
                <a:lnTo>
                  <a:pt x="14791" y="235903"/>
                </a:lnTo>
                <a:lnTo>
                  <a:pt x="7102" y="230709"/>
                </a:lnTo>
                <a:lnTo>
                  <a:pt x="1907" y="223021"/>
                </a:lnTo>
                <a:lnTo>
                  <a:pt x="0" y="213630"/>
                </a:lnTo>
                <a:lnTo>
                  <a:pt x="0" y="24180"/>
                </a:lnTo>
                <a:lnTo>
                  <a:pt x="1907" y="14790"/>
                </a:lnTo>
                <a:lnTo>
                  <a:pt x="7102" y="7101"/>
                </a:lnTo>
                <a:lnTo>
                  <a:pt x="14791" y="1907"/>
                </a:lnTo>
                <a:lnTo>
                  <a:pt x="24180" y="0"/>
                </a:lnTo>
                <a:close/>
              </a:path>
            </a:pathLst>
          </a:custGeom>
          <a:noFill/>
          <a:ln w="22396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4" name="Прямоугольник 1023"/>
          <p:cNvSpPr/>
          <p:nvPr/>
        </p:nvSpPr>
        <p:spPr>
          <a:xfrm>
            <a:off x="431800" y="139700"/>
            <a:ext cx="6630988" cy="13255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indent="123825" algn="ctr">
              <a:lnSpc>
                <a:spcPts val="1650"/>
              </a:lnSpc>
              <a:spcBef>
                <a:spcPts val="175"/>
              </a:spcBef>
            </a:pPr>
            <a:r>
              <a:rPr lang="en-US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Надо прилагать максимальные усилия, чтобы оно (дополнительное образование) стало действительно доступным для подрастающего поколения, поскольку это не просто расходы, это инвестиции в будущее</a:t>
            </a:r>
            <a:r>
              <a:rPr lang="en-US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12700" indent="123825" algn="r">
              <a:spcBef>
                <a:spcPts val="900"/>
              </a:spcBef>
            </a:pP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В.В.Путин</a:t>
            </a:r>
            <a:endParaRPr lang="en-US" sz="1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554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43750" y="3327400"/>
            <a:ext cx="35941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ject 7"/>
          <p:cNvSpPr>
            <a:spLocks noChangeArrowheads="1"/>
          </p:cNvSpPr>
          <p:nvPr/>
        </p:nvSpPr>
        <p:spPr bwMode="auto">
          <a:xfrm>
            <a:off x="7127875" y="2027238"/>
            <a:ext cx="3563938" cy="6318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object 4"/>
          <p:cNvSpPr>
            <a:spLocks/>
          </p:cNvSpPr>
          <p:nvPr/>
        </p:nvSpPr>
        <p:spPr bwMode="auto">
          <a:xfrm>
            <a:off x="9826625" y="7161213"/>
            <a:ext cx="119063" cy="111125"/>
          </a:xfrm>
          <a:custGeom>
            <a:avLst/>
            <a:gdLst/>
            <a:ahLst/>
            <a:cxnLst>
              <a:cxn ang="0">
                <a:pos x="118135" y="0"/>
              </a:cxn>
              <a:cxn ang="0">
                <a:pos x="0" y="55385"/>
              </a:cxn>
              <a:cxn ang="0">
                <a:pos x="118135" y="110768"/>
              </a:cxn>
              <a:cxn ang="0">
                <a:pos x="118135" y="0"/>
              </a:cxn>
            </a:cxnLst>
            <a:rect l="0" t="0" r="r" b="b"/>
            <a:pathLst>
              <a:path w="118745" h="111125">
                <a:moveTo>
                  <a:pt x="118135" y="0"/>
                </a:moveTo>
                <a:lnTo>
                  <a:pt x="0" y="55385"/>
                </a:lnTo>
                <a:lnTo>
                  <a:pt x="118135" y="110768"/>
                </a:lnTo>
                <a:lnTo>
                  <a:pt x="11813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0" name="object 5"/>
          <p:cNvSpPr>
            <a:spLocks noChangeArrowheads="1"/>
          </p:cNvSpPr>
          <p:nvPr/>
        </p:nvSpPr>
        <p:spPr bwMode="auto">
          <a:xfrm>
            <a:off x="7127875" y="0"/>
            <a:ext cx="3563938" cy="20447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b="1">
              <a:latin typeface="Calibri" pitchFamily="34" charset="0"/>
            </a:endParaRPr>
          </a:p>
        </p:txBody>
      </p:sp>
      <p:sp>
        <p:nvSpPr>
          <p:cNvPr id="19461" name="object 6"/>
          <p:cNvSpPr txBox="1">
            <a:spLocks noChangeArrowheads="1"/>
          </p:cNvSpPr>
          <p:nvPr/>
        </p:nvSpPr>
        <p:spPr bwMode="auto">
          <a:xfrm>
            <a:off x="7369175" y="2076450"/>
            <a:ext cx="3159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3020" rIns="0" bIns="0"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 воспитательной работы </a:t>
            </a:r>
          </a:p>
          <a:p>
            <a:pPr algn="ctr"/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дополнительного образования детей</a:t>
            </a:r>
          </a:p>
        </p:txBody>
      </p:sp>
      <p:sp>
        <p:nvSpPr>
          <p:cNvPr id="19462" name="object 7"/>
          <p:cNvSpPr>
            <a:spLocks noChangeArrowheads="1"/>
          </p:cNvSpPr>
          <p:nvPr/>
        </p:nvSpPr>
        <p:spPr bwMode="auto">
          <a:xfrm>
            <a:off x="7127875" y="1908175"/>
            <a:ext cx="3563938" cy="222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b="1">
              <a:latin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26288" y="317500"/>
            <a:ext cx="3552825" cy="13335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35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  <a:endParaRPr lang="ru-RU" sz="3500" b="1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ts val="2038"/>
              </a:lnSpc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СТРАТЕГИЧЕСКИЙ     ОБЩЕНАЦИОНАЛЬНЫЙ  ПРИОРИТЕТ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object 10"/>
          <p:cNvSpPr>
            <a:spLocks noChangeArrowheads="1"/>
          </p:cNvSpPr>
          <p:nvPr/>
        </p:nvSpPr>
        <p:spPr bwMode="auto">
          <a:xfrm>
            <a:off x="1235075" y="1866900"/>
            <a:ext cx="2371725" cy="57054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b="1">
              <a:latin typeface="Calibri" pitchFamily="34" charset="0"/>
            </a:endParaRPr>
          </a:p>
        </p:txBody>
      </p:sp>
      <p:sp>
        <p:nvSpPr>
          <p:cNvPr id="19465" name="object 11"/>
          <p:cNvSpPr>
            <a:spLocks noChangeArrowheads="1"/>
          </p:cNvSpPr>
          <p:nvPr/>
        </p:nvSpPr>
        <p:spPr bwMode="auto">
          <a:xfrm>
            <a:off x="3606800" y="3422650"/>
            <a:ext cx="1878013" cy="43497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b="1">
              <a:latin typeface="Calibri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39850" y="4602163"/>
            <a:ext cx="1689100" cy="6842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1400" b="1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</a:t>
            </a:r>
          </a:p>
          <a:p>
            <a:pPr marL="12700" algn="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1400" b="1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</a:p>
          <a:p>
            <a:pPr marL="12700" algn="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1400" b="1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7" name="object 13"/>
          <p:cNvSpPr txBox="1">
            <a:spLocks noChangeArrowheads="1"/>
          </p:cNvSpPr>
          <p:nvPr/>
        </p:nvSpPr>
        <p:spPr bwMode="auto">
          <a:xfrm>
            <a:off x="3978275" y="3505200"/>
            <a:ext cx="14779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lnSpc>
                <a:spcPct val="107000"/>
              </a:lnSpc>
              <a:spcBef>
                <a:spcPts val="100"/>
              </a:spcBef>
            </a:pPr>
            <a:r>
              <a:rPr 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ПРОФИЛАКТИКА ДЕВИАНТНОГО ПОВЕДЕНИЯ НЕСОВЕРШЕННОЛЕТНИХ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801813" y="2044700"/>
            <a:ext cx="1611312" cy="6715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indent="325438" algn="r">
              <a:lnSpc>
                <a:spcPct val="107000"/>
              </a:lnSpc>
              <a:spcBef>
                <a:spcPts val="100"/>
              </a:spcBef>
            </a:pPr>
            <a:r>
              <a:rPr 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ТРУДОВОЕ ВОСПИТАНИЕ </a:t>
            </a:r>
            <a:r>
              <a:rPr lang="ru-RU" sz="1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ШКОЛЬНИКОВ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8763" y="1674813"/>
            <a:ext cx="2530475" cy="896937"/>
          </a:xfrm>
          <a:prstGeom prst="rect">
            <a:avLst/>
          </a:prstGeom>
        </p:spPr>
        <p:txBody>
          <a:bodyPr lIns="0" tIns="15621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40" dirty="0">
                <a:solidFill>
                  <a:srgbClr val="5B7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 УПБ</a:t>
            </a: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40" dirty="0">
                <a:solidFill>
                  <a:srgbClr val="5B7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 ТОШ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05250" y="5481638"/>
            <a:ext cx="2846388" cy="10477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lnSpc>
                <a:spcPct val="107000"/>
              </a:lnSpc>
              <a:spcBef>
                <a:spcPts val="100"/>
              </a:spcBef>
            </a:pPr>
            <a:r>
              <a:rPr lang="ru-RU" sz="1600" b="1">
                <a:solidFill>
                  <a:srgbClr val="5B79AA"/>
                </a:solidFill>
                <a:latin typeface="Times New Roman" pitchFamily="18" charset="0"/>
                <a:cs typeface="Times New Roman" pitchFamily="18" charset="0"/>
              </a:rPr>
              <a:t>Более 73 тыс. школьников вовлечено в социально-психологическое тестирование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84250" y="230188"/>
            <a:ext cx="5802313" cy="730250"/>
          </a:xfrm>
          <a:prstGeom prst="rect">
            <a:avLst/>
          </a:prstGeom>
        </p:spPr>
        <p:txBody>
          <a:bodyPr lIns="0" tIns="22860" rIns="0" bIns="0">
            <a:spAutoFit/>
          </a:bodyPr>
          <a:lstStyle/>
          <a:p>
            <a:pPr marL="12700" indent="20638" algn="ctr">
              <a:lnSpc>
                <a:spcPts val="1650"/>
              </a:lnSpc>
              <a:spcBef>
                <a:spcPts val="175"/>
              </a:spcBef>
            </a:pP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«От того, как мы воспитываем молодежь, зависит то, сможет ли Россия сберечь и приумножить саму себя»</a:t>
            </a:r>
          </a:p>
          <a:p>
            <a:pPr marL="12700" indent="20638" algn="r">
              <a:spcBef>
                <a:spcPts val="175"/>
              </a:spcBef>
            </a:pP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В.В.Путин</a:t>
            </a:r>
            <a:endParaRPr lang="en-US" sz="1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2" name="object 23"/>
          <p:cNvSpPr>
            <a:spLocks noGrp="1"/>
          </p:cNvSpPr>
          <p:nvPr>
            <p:ph type="dt" sz="quarter" idx="11"/>
          </p:nvPr>
        </p:nvSpPr>
        <p:spPr bwMode="auto">
          <a:xfrm>
            <a:off x="9990138" y="7089775"/>
            <a:ext cx="396875" cy="2143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b="1"/>
              <a:t>2017</a:t>
            </a:r>
          </a:p>
        </p:txBody>
      </p:sp>
      <p:sp>
        <p:nvSpPr>
          <p:cNvPr id="25" name="object 16"/>
          <p:cNvSpPr txBox="1"/>
          <p:nvPr/>
        </p:nvSpPr>
        <p:spPr>
          <a:xfrm>
            <a:off x="88900" y="2682875"/>
            <a:ext cx="2362200" cy="13811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lnSpc>
                <a:spcPct val="107000"/>
              </a:lnSpc>
              <a:spcBef>
                <a:spcPts val="100"/>
              </a:spcBef>
            </a:pPr>
            <a:r>
              <a:rPr lang="ru-RU" sz="1400" b="1">
                <a:solidFill>
                  <a:srgbClr val="5B79AA"/>
                </a:solidFill>
                <a:latin typeface="Times New Roman" pitchFamily="18" charset="0"/>
                <a:cs typeface="Times New Roman" pitchFamily="18" charset="0"/>
              </a:rPr>
              <a:t>Вовлечение в трудовую занятость более 35 тыс. сельских школьников, около 10 тыс. школьников вовлечены во временную трудовую занятость</a:t>
            </a:r>
          </a:p>
        </p:txBody>
      </p:sp>
      <p:pic>
        <p:nvPicPr>
          <p:cNvPr id="1947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00450" y="1751013"/>
            <a:ext cx="179387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bject 12"/>
          <p:cNvSpPr txBox="1"/>
          <p:nvPr/>
        </p:nvSpPr>
        <p:spPr>
          <a:xfrm>
            <a:off x="3757613" y="2198688"/>
            <a:ext cx="1477962" cy="38258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1200" b="1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17"/>
          <p:cNvSpPr txBox="1"/>
          <p:nvPr/>
        </p:nvSpPr>
        <p:spPr>
          <a:xfrm>
            <a:off x="5394325" y="1739900"/>
            <a:ext cx="1323975" cy="5699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fontAlgn="auto">
              <a:spcBef>
                <a:spcPts val="125"/>
              </a:spcBef>
              <a:spcAft>
                <a:spcPts val="0"/>
              </a:spcAft>
              <a:defRPr/>
            </a:pPr>
            <a:r>
              <a:rPr lang="ru-RU" sz="3600" b="1" spc="10" dirty="0">
                <a:solidFill>
                  <a:srgbClr val="5B7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endParaRPr sz="48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16"/>
          <p:cNvSpPr txBox="1"/>
          <p:nvPr/>
        </p:nvSpPr>
        <p:spPr>
          <a:xfrm>
            <a:off x="5235575" y="2390775"/>
            <a:ext cx="2230438" cy="828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lnSpc>
                <a:spcPct val="107000"/>
              </a:lnSpc>
              <a:spcBef>
                <a:spcPts val="100"/>
              </a:spcBef>
            </a:pPr>
            <a:r>
              <a:rPr lang="ru-RU" sz="1600" b="1">
                <a:solidFill>
                  <a:srgbClr val="5B79AA"/>
                </a:solidFill>
                <a:latin typeface="Times New Roman" pitchFamily="18" charset="0"/>
                <a:cs typeface="Times New Roman" pitchFamily="18" charset="0"/>
              </a:rPr>
              <a:t>Участие  детей  </a:t>
            </a:r>
          </a:p>
          <a:p>
            <a:pPr marL="12700">
              <a:lnSpc>
                <a:spcPct val="107000"/>
              </a:lnSpc>
              <a:spcBef>
                <a:spcPts val="100"/>
              </a:spcBef>
            </a:pPr>
            <a:r>
              <a:rPr lang="ru-RU" sz="1600" b="1">
                <a:solidFill>
                  <a:srgbClr val="5B79AA"/>
                </a:solidFill>
                <a:latin typeface="Times New Roman" pitchFamily="18" charset="0"/>
                <a:cs typeface="Times New Roman" pitchFamily="18" charset="0"/>
              </a:rPr>
              <a:t>в патриотических </a:t>
            </a:r>
          </a:p>
          <a:p>
            <a:pPr marL="12700">
              <a:lnSpc>
                <a:spcPct val="107000"/>
              </a:lnSpc>
              <a:spcBef>
                <a:spcPts val="100"/>
              </a:spcBef>
            </a:pPr>
            <a:r>
              <a:rPr lang="ru-RU" sz="1600" b="1">
                <a:solidFill>
                  <a:srgbClr val="5B79AA"/>
                </a:solidFill>
                <a:latin typeface="Times New Roman" pitchFamily="18" charset="0"/>
                <a:cs typeface="Times New Roman" pitchFamily="18" charset="0"/>
              </a:rPr>
              <a:t>мероприятиях</a:t>
            </a:r>
          </a:p>
        </p:txBody>
      </p:sp>
      <p:pic>
        <p:nvPicPr>
          <p:cNvPr id="19478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27875" y="2633663"/>
            <a:ext cx="3563938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9" name="object 9"/>
          <p:cNvSpPr>
            <a:spLocks noChangeArrowheads="1"/>
          </p:cNvSpPr>
          <p:nvPr/>
        </p:nvSpPr>
        <p:spPr bwMode="auto">
          <a:xfrm>
            <a:off x="7127875" y="2092325"/>
            <a:ext cx="3552825" cy="476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0" name="object 9"/>
          <p:cNvSpPr>
            <a:spLocks noChangeArrowheads="1"/>
          </p:cNvSpPr>
          <p:nvPr/>
        </p:nvSpPr>
        <p:spPr bwMode="auto">
          <a:xfrm>
            <a:off x="7126288" y="2533650"/>
            <a:ext cx="3552825" cy="476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2088" y="5765800"/>
            <a:ext cx="2836862" cy="13954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10" dirty="0">
                <a:solidFill>
                  <a:srgbClr val="5B7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lang="ru-RU" sz="2800" b="1" spc="10" dirty="0">
                <a:solidFill>
                  <a:srgbClr val="5B7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10" dirty="0">
                <a:solidFill>
                  <a:srgbClr val="5B7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классов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10" dirty="0">
                <a:solidFill>
                  <a:srgbClr val="5B7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3600" b="1" spc="10" dirty="0">
                <a:solidFill>
                  <a:srgbClr val="5B7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10" dirty="0">
                <a:solidFill>
                  <a:srgbClr val="5B7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залов, </a:t>
            </a:r>
            <a:endParaRPr lang="ru-RU" sz="1400" b="1" spc="10" dirty="0">
              <a:solidFill>
                <a:srgbClr val="5B79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10" dirty="0">
                <a:solidFill>
                  <a:srgbClr val="5B7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1600" b="1" spc="10" dirty="0">
                <a:solidFill>
                  <a:srgbClr val="5B7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клубов 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bject 7"/>
          <p:cNvSpPr>
            <a:spLocks noChangeArrowheads="1"/>
          </p:cNvSpPr>
          <p:nvPr/>
        </p:nvSpPr>
        <p:spPr bwMode="auto">
          <a:xfrm>
            <a:off x="7129463" y="2147888"/>
            <a:ext cx="3563937" cy="6318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34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35813" y="2779713"/>
            <a:ext cx="35734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object 5"/>
          <p:cNvSpPr>
            <a:spLocks noChangeArrowheads="1"/>
          </p:cNvSpPr>
          <p:nvPr/>
        </p:nvSpPr>
        <p:spPr bwMode="auto">
          <a:xfrm>
            <a:off x="7129463" y="0"/>
            <a:ext cx="3563937" cy="21478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8" name="object 8"/>
          <p:cNvSpPr>
            <a:spLocks noGrp="1"/>
          </p:cNvSpPr>
          <p:nvPr>
            <p:ph type="title"/>
          </p:nvPr>
        </p:nvSpPr>
        <p:spPr>
          <a:xfrm>
            <a:off x="7413625" y="19050"/>
            <a:ext cx="3025775" cy="2022475"/>
          </a:xfrm>
        </p:spPr>
        <p:txBody>
          <a:bodyPr tIns="93345"/>
          <a:lstStyle/>
          <a:p>
            <a:pPr marL="12700" eaLnBrk="1" hangingPunct="1">
              <a:lnSpc>
                <a:spcPct val="107000"/>
              </a:lnSpc>
              <a:spcBef>
                <a:spcPts val="188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ЗАЩИТА  ДЕТЕЙ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СТРАТЕГИЧЕСКИЙ ПРИОРИТЕТ  РАЗВИТИЯ СТРАНЫ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object 15"/>
          <p:cNvSpPr>
            <a:spLocks/>
          </p:cNvSpPr>
          <p:nvPr/>
        </p:nvSpPr>
        <p:spPr bwMode="auto">
          <a:xfrm>
            <a:off x="38100" y="3336925"/>
            <a:ext cx="244475" cy="127000"/>
          </a:xfrm>
          <a:custGeom>
            <a:avLst/>
            <a:gdLst>
              <a:gd name="T0" fmla="*/ 0 w 244475"/>
              <a:gd name="T1" fmla="*/ 126466 h 127000"/>
              <a:gd name="T2" fmla="*/ 117928 w 244475"/>
              <a:gd name="T3" fmla="*/ 0 h 127000"/>
              <a:gd name="T4" fmla="*/ 244388 w 244475"/>
              <a:gd name="T5" fmla="*/ 117932 h 127000"/>
              <a:gd name="T6" fmla="*/ 0 60000 65536"/>
              <a:gd name="T7" fmla="*/ 0 60000 65536"/>
              <a:gd name="T8" fmla="*/ 0 60000 65536"/>
              <a:gd name="T9" fmla="*/ 0 w 244475"/>
              <a:gd name="T10" fmla="*/ 0 h 127000"/>
              <a:gd name="T11" fmla="*/ 244475 w 244475"/>
              <a:gd name="T12" fmla="*/ 127000 h 127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4475" h="127000">
                <a:moveTo>
                  <a:pt x="0" y="126466"/>
                </a:moveTo>
                <a:lnTo>
                  <a:pt x="117928" y="0"/>
                </a:lnTo>
                <a:lnTo>
                  <a:pt x="244388" y="117932"/>
                </a:lnTo>
              </a:path>
            </a:pathLst>
          </a:custGeom>
          <a:noFill/>
          <a:ln w="57599">
            <a:solidFill>
              <a:srgbClr val="C1C9E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0" name="object 32"/>
          <p:cNvSpPr txBox="1">
            <a:spLocks noChangeArrowheads="1"/>
          </p:cNvSpPr>
          <p:nvPr/>
        </p:nvSpPr>
        <p:spPr bwMode="auto">
          <a:xfrm>
            <a:off x="622300" y="974725"/>
            <a:ext cx="1976438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lnSpc>
                <a:spcPct val="107000"/>
              </a:lnSpc>
              <a:spcBef>
                <a:spcPts val="100"/>
              </a:spcBef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Сокращение  численности  детей-сирот, находящихся региональном банке данных</a:t>
            </a:r>
          </a:p>
        </p:txBody>
      </p:sp>
      <p:sp>
        <p:nvSpPr>
          <p:cNvPr id="21511" name="object 33"/>
          <p:cNvSpPr>
            <a:spLocks/>
          </p:cNvSpPr>
          <p:nvPr/>
        </p:nvSpPr>
        <p:spPr bwMode="auto">
          <a:xfrm>
            <a:off x="0" y="1050925"/>
            <a:ext cx="495300" cy="919163"/>
          </a:xfrm>
          <a:custGeom>
            <a:avLst/>
            <a:gdLst>
              <a:gd name="T0" fmla="*/ 494675 w 495934"/>
              <a:gd name="T1" fmla="*/ 602658 h 918844"/>
              <a:gd name="T2" fmla="*/ 0 w 495934"/>
              <a:gd name="T3" fmla="*/ 602658 h 918844"/>
              <a:gd name="T4" fmla="*/ 247340 w 495934"/>
              <a:gd name="T5" fmla="*/ 918846 h 918844"/>
              <a:gd name="T6" fmla="*/ 494675 w 495934"/>
              <a:gd name="T7" fmla="*/ 602658 h 918844"/>
              <a:gd name="T8" fmla="*/ 394792 w 495934"/>
              <a:gd name="T9" fmla="*/ 0 h 918844"/>
              <a:gd name="T10" fmla="*/ 99883 w 495934"/>
              <a:gd name="T11" fmla="*/ 0 h 918844"/>
              <a:gd name="T12" fmla="*/ 99883 w 495934"/>
              <a:gd name="T13" fmla="*/ 602658 h 918844"/>
              <a:gd name="T14" fmla="*/ 394792 w 495934"/>
              <a:gd name="T15" fmla="*/ 602658 h 918844"/>
              <a:gd name="T16" fmla="*/ 394792 w 495934"/>
              <a:gd name="T17" fmla="*/ 0 h 9188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5934"/>
              <a:gd name="T28" fmla="*/ 0 h 918844"/>
              <a:gd name="T29" fmla="*/ 495934 w 495934"/>
              <a:gd name="T30" fmla="*/ 918844 h 9188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5934" h="918844">
                <a:moveTo>
                  <a:pt x="495308" y="602449"/>
                </a:moveTo>
                <a:lnTo>
                  <a:pt x="0" y="602449"/>
                </a:lnTo>
                <a:lnTo>
                  <a:pt x="247657" y="918527"/>
                </a:lnTo>
                <a:lnTo>
                  <a:pt x="495308" y="602449"/>
                </a:lnTo>
                <a:close/>
              </a:path>
              <a:path w="495934" h="918844">
                <a:moveTo>
                  <a:pt x="395297" y="0"/>
                </a:moveTo>
                <a:lnTo>
                  <a:pt x="100011" y="0"/>
                </a:lnTo>
                <a:lnTo>
                  <a:pt x="100011" y="602449"/>
                </a:lnTo>
                <a:lnTo>
                  <a:pt x="395297" y="602449"/>
                </a:lnTo>
                <a:lnTo>
                  <a:pt x="395297" y="0"/>
                </a:lnTo>
                <a:close/>
              </a:path>
            </a:pathLst>
          </a:custGeom>
          <a:solidFill>
            <a:srgbClr val="5B79A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2" name="object 34"/>
          <p:cNvSpPr txBox="1">
            <a:spLocks noChangeArrowheads="1"/>
          </p:cNvSpPr>
          <p:nvPr/>
        </p:nvSpPr>
        <p:spPr bwMode="auto">
          <a:xfrm>
            <a:off x="2832100" y="1279525"/>
            <a:ext cx="301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14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3" name="object 28"/>
          <p:cNvSpPr txBox="1">
            <a:spLocks noChangeArrowheads="1"/>
          </p:cNvSpPr>
          <p:nvPr/>
        </p:nvSpPr>
        <p:spPr bwMode="auto">
          <a:xfrm>
            <a:off x="2679700" y="2270125"/>
            <a:ext cx="41941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algn="just">
              <a:spcBef>
                <a:spcPts val="100"/>
              </a:spcBef>
            </a:pPr>
            <a:r>
              <a:rPr lang="ru-RU" sz="1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Увеличение доли детей-сирот и детей, оставшихся без попечения родителей, переданных на семейные формы воспитания</a:t>
            </a:r>
          </a:p>
          <a:p>
            <a:pPr algn="just">
              <a:spcBef>
                <a:spcPts val="100"/>
              </a:spcBef>
            </a:pPr>
            <a:endParaRPr lang="ru-RU" sz="12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00"/>
              </a:spcBef>
            </a:pPr>
            <a:r>
              <a:rPr lang="ru-RU" sz="1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Увеличение числа организаций для детей-сирот  и детей, оставшихся без попечения родителей, в которых созданы условия, приближенные к семейным</a:t>
            </a:r>
          </a:p>
          <a:p>
            <a:pPr algn="just">
              <a:spcBef>
                <a:spcPts val="100"/>
              </a:spcBef>
            </a:pPr>
            <a:endParaRPr lang="ru-RU" sz="12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2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Увеличение доли специалистов по защите прав детства, повысивших свой профессиональный уровень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4" name="object 6"/>
          <p:cNvSpPr txBox="1">
            <a:spLocks noChangeArrowheads="1"/>
          </p:cNvSpPr>
          <p:nvPr/>
        </p:nvSpPr>
        <p:spPr bwMode="auto">
          <a:xfrm>
            <a:off x="7164388" y="2274888"/>
            <a:ext cx="345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3020" rIns="0" bIns="0">
            <a:spAutoFit/>
          </a:bodyPr>
          <a:lstStyle/>
          <a:p>
            <a:pPr marL="12700" algn="ctr">
              <a:lnSpc>
                <a:spcPts val="1300"/>
              </a:lnSpc>
              <a:spcBef>
                <a:spcPts val="263"/>
              </a:spcBef>
            </a:pPr>
            <a:r>
              <a:rPr lang="ru-RU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Отдел развития семейных форм устройства детей, оставшихся без попечения родителей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Rectangle 36"/>
          <p:cNvSpPr>
            <a:spLocks noChangeArrowheads="1"/>
          </p:cNvSpPr>
          <p:nvPr/>
        </p:nvSpPr>
        <p:spPr bwMode="auto">
          <a:xfrm>
            <a:off x="1079500" y="123825"/>
            <a:ext cx="5638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«Семья – это основа всего нашего общества, всего государства…» </a:t>
            </a:r>
          </a:p>
          <a:p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В.В.Путин</a:t>
            </a:r>
            <a:endParaRPr lang="ru-RU" sz="1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6" name="object 31"/>
          <p:cNvSpPr txBox="1">
            <a:spLocks noChangeArrowheads="1"/>
          </p:cNvSpPr>
          <p:nvPr/>
        </p:nvSpPr>
        <p:spPr bwMode="auto">
          <a:xfrm>
            <a:off x="2955925" y="669925"/>
            <a:ext cx="26289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lvl="1" algn="ctr"/>
            <a:r>
              <a:rPr lang="ru-RU" sz="4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850</a:t>
            </a:r>
            <a:r>
              <a:rPr lang="ru-RU" sz="73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7" name="object 12"/>
          <p:cNvSpPr>
            <a:spLocks noChangeArrowheads="1"/>
          </p:cNvSpPr>
          <p:nvPr/>
        </p:nvSpPr>
        <p:spPr bwMode="auto">
          <a:xfrm>
            <a:off x="317500" y="2193925"/>
            <a:ext cx="2286000" cy="22098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8" name="object 13"/>
          <p:cNvSpPr>
            <a:spLocks/>
          </p:cNvSpPr>
          <p:nvPr/>
        </p:nvSpPr>
        <p:spPr bwMode="auto">
          <a:xfrm>
            <a:off x="546100" y="2289175"/>
            <a:ext cx="1905000" cy="1905000"/>
          </a:xfrm>
          <a:custGeom>
            <a:avLst/>
            <a:gdLst>
              <a:gd name="T0" fmla="*/ 1001354 w 1887855"/>
              <a:gd name="T1" fmla="*/ 1239 h 1887854"/>
              <a:gd name="T2" fmla="*/ 1097382 w 1887855"/>
              <a:gd name="T3" fmla="*/ 10973 h 1887854"/>
              <a:gd name="T4" fmla="*/ 1190355 w 1887855"/>
              <a:gd name="T5" fmla="*/ 29981 h 1887854"/>
              <a:gd name="T6" fmla="*/ 1279798 w 1887855"/>
              <a:gd name="T7" fmla="*/ 57787 h 1887854"/>
              <a:gd name="T8" fmla="*/ 1365232 w 1887855"/>
              <a:gd name="T9" fmla="*/ 93909 h 1887854"/>
              <a:gd name="T10" fmla="*/ 1446177 w 1887855"/>
              <a:gd name="T11" fmla="*/ 137872 h 1887854"/>
              <a:gd name="T12" fmla="*/ 1522154 w 1887855"/>
              <a:gd name="T13" fmla="*/ 189195 h 1887854"/>
              <a:gd name="T14" fmla="*/ 1592686 w 1887855"/>
              <a:gd name="T15" fmla="*/ 247399 h 1887854"/>
              <a:gd name="T16" fmla="*/ 1657294 w 1887855"/>
              <a:gd name="T17" fmla="*/ 312006 h 1887854"/>
              <a:gd name="T18" fmla="*/ 1715498 w 1887855"/>
              <a:gd name="T19" fmla="*/ 382538 h 1887854"/>
              <a:gd name="T20" fmla="*/ 1766820 w 1887855"/>
              <a:gd name="T21" fmla="*/ 458516 h 1887854"/>
              <a:gd name="T22" fmla="*/ 1810783 w 1887855"/>
              <a:gd name="T23" fmla="*/ 539461 h 1887854"/>
              <a:gd name="T24" fmla="*/ 1846905 w 1887855"/>
              <a:gd name="T25" fmla="*/ 624894 h 1887854"/>
              <a:gd name="T26" fmla="*/ 1874711 w 1887855"/>
              <a:gd name="T27" fmla="*/ 714337 h 1887854"/>
              <a:gd name="T28" fmla="*/ 1893719 w 1887855"/>
              <a:gd name="T29" fmla="*/ 807311 h 1887854"/>
              <a:gd name="T30" fmla="*/ 1903453 w 1887855"/>
              <a:gd name="T31" fmla="*/ 903339 h 1887854"/>
              <a:gd name="T32" fmla="*/ 1903453 w 1887855"/>
              <a:gd name="T33" fmla="*/ 1001354 h 1887854"/>
              <a:gd name="T34" fmla="*/ 1893719 w 1887855"/>
              <a:gd name="T35" fmla="*/ 1097378 h 1887854"/>
              <a:gd name="T36" fmla="*/ 1874711 w 1887855"/>
              <a:gd name="T37" fmla="*/ 1190351 h 1887854"/>
              <a:gd name="T38" fmla="*/ 1846905 w 1887855"/>
              <a:gd name="T39" fmla="*/ 1279794 h 1887854"/>
              <a:gd name="T40" fmla="*/ 1810783 w 1887855"/>
              <a:gd name="T41" fmla="*/ 1365226 h 1887854"/>
              <a:gd name="T42" fmla="*/ 1766820 w 1887855"/>
              <a:gd name="T43" fmla="*/ 1446171 h 1887854"/>
              <a:gd name="T44" fmla="*/ 1715498 w 1887855"/>
              <a:gd name="T45" fmla="*/ 1522149 h 1887854"/>
              <a:gd name="T46" fmla="*/ 1657294 w 1887855"/>
              <a:gd name="T47" fmla="*/ 1592681 h 1887854"/>
              <a:gd name="T48" fmla="*/ 1592686 w 1887855"/>
              <a:gd name="T49" fmla="*/ 1657290 h 1887854"/>
              <a:gd name="T50" fmla="*/ 1522154 w 1887855"/>
              <a:gd name="T51" fmla="*/ 1715494 h 1887854"/>
              <a:gd name="T52" fmla="*/ 1446177 w 1887855"/>
              <a:gd name="T53" fmla="*/ 1766818 h 1887854"/>
              <a:gd name="T54" fmla="*/ 1365232 w 1887855"/>
              <a:gd name="T55" fmla="*/ 1810781 h 1887854"/>
              <a:gd name="T56" fmla="*/ 1279798 w 1887855"/>
              <a:gd name="T57" fmla="*/ 1846905 h 1887854"/>
              <a:gd name="T58" fmla="*/ 1190355 w 1887855"/>
              <a:gd name="T59" fmla="*/ 1874711 h 1887854"/>
              <a:gd name="T60" fmla="*/ 1097382 w 1887855"/>
              <a:gd name="T61" fmla="*/ 1893720 h 1887854"/>
              <a:gd name="T62" fmla="*/ 1001354 w 1887855"/>
              <a:gd name="T63" fmla="*/ 1903454 h 1887854"/>
              <a:gd name="T64" fmla="*/ 903339 w 1887855"/>
              <a:gd name="T65" fmla="*/ 1903454 h 1887854"/>
              <a:gd name="T66" fmla="*/ 807314 w 1887855"/>
              <a:gd name="T67" fmla="*/ 1893720 h 1887854"/>
              <a:gd name="T68" fmla="*/ 714340 w 1887855"/>
              <a:gd name="T69" fmla="*/ 1874711 h 1887854"/>
              <a:gd name="T70" fmla="*/ 624898 w 1887855"/>
              <a:gd name="T71" fmla="*/ 1846905 h 1887854"/>
              <a:gd name="T72" fmla="*/ 539465 w 1887855"/>
              <a:gd name="T73" fmla="*/ 1810781 h 1887854"/>
              <a:gd name="T74" fmla="*/ 458521 w 1887855"/>
              <a:gd name="T75" fmla="*/ 1766818 h 1887854"/>
              <a:gd name="T76" fmla="*/ 382542 w 1887855"/>
              <a:gd name="T77" fmla="*/ 1715494 h 1887854"/>
              <a:gd name="T78" fmla="*/ 312010 w 1887855"/>
              <a:gd name="T79" fmla="*/ 1657290 h 1887854"/>
              <a:gd name="T80" fmla="*/ 247403 w 1887855"/>
              <a:gd name="T81" fmla="*/ 1592681 h 1887854"/>
              <a:gd name="T82" fmla="*/ 189198 w 1887855"/>
              <a:gd name="T83" fmla="*/ 1522149 h 1887854"/>
              <a:gd name="T84" fmla="*/ 137874 w 1887855"/>
              <a:gd name="T85" fmla="*/ 1446171 h 1887854"/>
              <a:gd name="T86" fmla="*/ 93911 w 1887855"/>
              <a:gd name="T87" fmla="*/ 1365226 h 1887854"/>
              <a:gd name="T88" fmla="*/ 57788 w 1887855"/>
              <a:gd name="T89" fmla="*/ 1279794 h 1887854"/>
              <a:gd name="T90" fmla="*/ 29982 w 1887855"/>
              <a:gd name="T91" fmla="*/ 1190351 h 1887854"/>
              <a:gd name="T92" fmla="*/ 10973 w 1887855"/>
              <a:gd name="T93" fmla="*/ 1097378 h 1887854"/>
              <a:gd name="T94" fmla="*/ 1239 w 1887855"/>
              <a:gd name="T95" fmla="*/ 1001354 h 1887854"/>
              <a:gd name="T96" fmla="*/ 1374 w 1887855"/>
              <a:gd name="T97" fmla="*/ 901152 h 1887854"/>
              <a:gd name="T98" fmla="*/ 12232 w 1887855"/>
              <a:gd name="T99" fmla="*/ 800141 h 1887854"/>
              <a:gd name="T100" fmla="*/ 33593 w 1887855"/>
              <a:gd name="T101" fmla="*/ 701608 h 1887854"/>
              <a:gd name="T102" fmla="*/ 65085 w 1887855"/>
              <a:gd name="T103" fmla="*/ 606321 h 1887854"/>
              <a:gd name="T104" fmla="*/ 106337 w 1887855"/>
              <a:gd name="T105" fmla="*/ 515048 h 1887854"/>
              <a:gd name="T106" fmla="*/ 156977 w 1887855"/>
              <a:gd name="T107" fmla="*/ 428554 h 1887854"/>
              <a:gd name="T108" fmla="*/ 216633 w 1887855"/>
              <a:gd name="T109" fmla="*/ 347608 h 1887854"/>
              <a:gd name="T110" fmla="*/ 284935 w 1887855"/>
              <a:gd name="T111" fmla="*/ 272976 h 1887854"/>
              <a:gd name="T112" fmla="*/ 361512 w 1887855"/>
              <a:gd name="T113" fmla="*/ 205426 h 188785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887855"/>
              <a:gd name="T172" fmla="*/ 0 h 1887854"/>
              <a:gd name="T173" fmla="*/ 1887855 w 1887855"/>
              <a:gd name="T174" fmla="*/ 1887854 h 188785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887855" h="1887854">
                <a:moveTo>
                  <a:pt x="943775" y="0"/>
                </a:moveTo>
                <a:lnTo>
                  <a:pt x="992342" y="1228"/>
                </a:lnTo>
                <a:lnTo>
                  <a:pt x="1040272" y="4872"/>
                </a:lnTo>
                <a:lnTo>
                  <a:pt x="1087505" y="10874"/>
                </a:lnTo>
                <a:lnTo>
                  <a:pt x="1133981" y="19173"/>
                </a:lnTo>
                <a:lnTo>
                  <a:pt x="1179642" y="29711"/>
                </a:lnTo>
                <a:lnTo>
                  <a:pt x="1224428" y="42429"/>
                </a:lnTo>
                <a:lnTo>
                  <a:pt x="1268280" y="57267"/>
                </a:lnTo>
                <a:lnTo>
                  <a:pt x="1311139" y="74165"/>
                </a:lnTo>
                <a:lnTo>
                  <a:pt x="1352945" y="93064"/>
                </a:lnTo>
                <a:lnTo>
                  <a:pt x="1393639" y="113906"/>
                </a:lnTo>
                <a:lnTo>
                  <a:pt x="1433161" y="136631"/>
                </a:lnTo>
                <a:lnTo>
                  <a:pt x="1471453" y="161179"/>
                </a:lnTo>
                <a:lnTo>
                  <a:pt x="1508455" y="187492"/>
                </a:lnTo>
                <a:lnTo>
                  <a:pt x="1544108" y="215509"/>
                </a:lnTo>
                <a:lnTo>
                  <a:pt x="1578352" y="245172"/>
                </a:lnTo>
                <a:lnTo>
                  <a:pt x="1611129" y="276421"/>
                </a:lnTo>
                <a:lnTo>
                  <a:pt x="1642378" y="309198"/>
                </a:lnTo>
                <a:lnTo>
                  <a:pt x="1672041" y="343442"/>
                </a:lnTo>
                <a:lnTo>
                  <a:pt x="1700058" y="379095"/>
                </a:lnTo>
                <a:lnTo>
                  <a:pt x="1726371" y="416097"/>
                </a:lnTo>
                <a:lnTo>
                  <a:pt x="1750919" y="454389"/>
                </a:lnTo>
                <a:lnTo>
                  <a:pt x="1773644" y="493911"/>
                </a:lnTo>
                <a:lnTo>
                  <a:pt x="1794486" y="534605"/>
                </a:lnTo>
                <a:lnTo>
                  <a:pt x="1813385" y="576411"/>
                </a:lnTo>
                <a:lnTo>
                  <a:pt x="1830283" y="619270"/>
                </a:lnTo>
                <a:lnTo>
                  <a:pt x="1845121" y="663122"/>
                </a:lnTo>
                <a:lnTo>
                  <a:pt x="1857839" y="707908"/>
                </a:lnTo>
                <a:lnTo>
                  <a:pt x="1868377" y="753569"/>
                </a:lnTo>
                <a:lnTo>
                  <a:pt x="1876676" y="800045"/>
                </a:lnTo>
                <a:lnTo>
                  <a:pt x="1882678" y="847278"/>
                </a:lnTo>
                <a:lnTo>
                  <a:pt x="1886322" y="895208"/>
                </a:lnTo>
                <a:lnTo>
                  <a:pt x="1887550" y="943775"/>
                </a:lnTo>
                <a:lnTo>
                  <a:pt x="1886322" y="992341"/>
                </a:lnTo>
                <a:lnTo>
                  <a:pt x="1882678" y="1040270"/>
                </a:lnTo>
                <a:lnTo>
                  <a:pt x="1876676" y="1087501"/>
                </a:lnTo>
                <a:lnTo>
                  <a:pt x="1868377" y="1133977"/>
                </a:lnTo>
                <a:lnTo>
                  <a:pt x="1857839" y="1179637"/>
                </a:lnTo>
                <a:lnTo>
                  <a:pt x="1845121" y="1224423"/>
                </a:lnTo>
                <a:lnTo>
                  <a:pt x="1830283" y="1268275"/>
                </a:lnTo>
                <a:lnTo>
                  <a:pt x="1813385" y="1311133"/>
                </a:lnTo>
                <a:lnTo>
                  <a:pt x="1794486" y="1352938"/>
                </a:lnTo>
                <a:lnTo>
                  <a:pt x="1773644" y="1393632"/>
                </a:lnTo>
                <a:lnTo>
                  <a:pt x="1750919" y="1433155"/>
                </a:lnTo>
                <a:lnTo>
                  <a:pt x="1726371" y="1471446"/>
                </a:lnTo>
                <a:lnTo>
                  <a:pt x="1700058" y="1508449"/>
                </a:lnTo>
                <a:lnTo>
                  <a:pt x="1672041" y="1544102"/>
                </a:lnTo>
                <a:lnTo>
                  <a:pt x="1642378" y="1578346"/>
                </a:lnTo>
                <a:lnTo>
                  <a:pt x="1611129" y="1611123"/>
                </a:lnTo>
                <a:lnTo>
                  <a:pt x="1578352" y="1642373"/>
                </a:lnTo>
                <a:lnTo>
                  <a:pt x="1544108" y="1672036"/>
                </a:lnTo>
                <a:lnTo>
                  <a:pt x="1508455" y="1700054"/>
                </a:lnTo>
                <a:lnTo>
                  <a:pt x="1471453" y="1726367"/>
                </a:lnTo>
                <a:lnTo>
                  <a:pt x="1433161" y="1750916"/>
                </a:lnTo>
                <a:lnTo>
                  <a:pt x="1393639" y="1773641"/>
                </a:lnTo>
                <a:lnTo>
                  <a:pt x="1352945" y="1794483"/>
                </a:lnTo>
                <a:lnTo>
                  <a:pt x="1311139" y="1813383"/>
                </a:lnTo>
                <a:lnTo>
                  <a:pt x="1268280" y="1830282"/>
                </a:lnTo>
                <a:lnTo>
                  <a:pt x="1224428" y="1845120"/>
                </a:lnTo>
                <a:lnTo>
                  <a:pt x="1179642" y="1857838"/>
                </a:lnTo>
                <a:lnTo>
                  <a:pt x="1133981" y="1868376"/>
                </a:lnTo>
                <a:lnTo>
                  <a:pt x="1087505" y="1876676"/>
                </a:lnTo>
                <a:lnTo>
                  <a:pt x="1040272" y="1882678"/>
                </a:lnTo>
                <a:lnTo>
                  <a:pt x="992342" y="1886322"/>
                </a:lnTo>
                <a:lnTo>
                  <a:pt x="943775" y="1887550"/>
                </a:lnTo>
                <a:lnTo>
                  <a:pt x="895209" y="1886322"/>
                </a:lnTo>
                <a:lnTo>
                  <a:pt x="847280" y="1882678"/>
                </a:lnTo>
                <a:lnTo>
                  <a:pt x="800048" y="1876676"/>
                </a:lnTo>
                <a:lnTo>
                  <a:pt x="753572" y="1868376"/>
                </a:lnTo>
                <a:lnTo>
                  <a:pt x="707911" y="1857838"/>
                </a:lnTo>
                <a:lnTo>
                  <a:pt x="663125" y="1845120"/>
                </a:lnTo>
                <a:lnTo>
                  <a:pt x="619274" y="1830282"/>
                </a:lnTo>
                <a:lnTo>
                  <a:pt x="576415" y="1813383"/>
                </a:lnTo>
                <a:lnTo>
                  <a:pt x="534610" y="1794483"/>
                </a:lnTo>
                <a:lnTo>
                  <a:pt x="493916" y="1773641"/>
                </a:lnTo>
                <a:lnTo>
                  <a:pt x="454394" y="1750916"/>
                </a:lnTo>
                <a:lnTo>
                  <a:pt x="416102" y="1726367"/>
                </a:lnTo>
                <a:lnTo>
                  <a:pt x="379099" y="1700054"/>
                </a:lnTo>
                <a:lnTo>
                  <a:pt x="343447" y="1672036"/>
                </a:lnTo>
                <a:lnTo>
                  <a:pt x="309202" y="1642373"/>
                </a:lnTo>
                <a:lnTo>
                  <a:pt x="276425" y="1611123"/>
                </a:lnTo>
                <a:lnTo>
                  <a:pt x="245176" y="1578346"/>
                </a:lnTo>
                <a:lnTo>
                  <a:pt x="215512" y="1544102"/>
                </a:lnTo>
                <a:lnTo>
                  <a:pt x="187495" y="1508449"/>
                </a:lnTo>
                <a:lnTo>
                  <a:pt x="161182" y="1471446"/>
                </a:lnTo>
                <a:lnTo>
                  <a:pt x="136633" y="1433155"/>
                </a:lnTo>
                <a:lnTo>
                  <a:pt x="113908" y="1393632"/>
                </a:lnTo>
                <a:lnTo>
                  <a:pt x="93066" y="1352938"/>
                </a:lnTo>
                <a:lnTo>
                  <a:pt x="74166" y="1311133"/>
                </a:lnTo>
                <a:lnTo>
                  <a:pt x="57268" y="1268275"/>
                </a:lnTo>
                <a:lnTo>
                  <a:pt x="42430" y="1224423"/>
                </a:lnTo>
                <a:lnTo>
                  <a:pt x="29712" y="1179637"/>
                </a:lnTo>
                <a:lnTo>
                  <a:pt x="19174" y="1133977"/>
                </a:lnTo>
                <a:lnTo>
                  <a:pt x="10874" y="1087501"/>
                </a:lnTo>
                <a:lnTo>
                  <a:pt x="4872" y="1040270"/>
                </a:lnTo>
                <a:lnTo>
                  <a:pt x="1228" y="992341"/>
                </a:lnTo>
                <a:lnTo>
                  <a:pt x="0" y="943775"/>
                </a:lnTo>
                <a:lnTo>
                  <a:pt x="1362" y="893041"/>
                </a:lnTo>
                <a:lnTo>
                  <a:pt x="5418" y="842730"/>
                </a:lnTo>
                <a:lnTo>
                  <a:pt x="12122" y="792939"/>
                </a:lnTo>
                <a:lnTo>
                  <a:pt x="21429" y="743761"/>
                </a:lnTo>
                <a:lnTo>
                  <a:pt x="33291" y="695293"/>
                </a:lnTo>
                <a:lnTo>
                  <a:pt x="47663" y="647629"/>
                </a:lnTo>
                <a:lnTo>
                  <a:pt x="64499" y="600864"/>
                </a:lnTo>
                <a:lnTo>
                  <a:pt x="83754" y="555094"/>
                </a:lnTo>
                <a:lnTo>
                  <a:pt x="105380" y="510412"/>
                </a:lnTo>
                <a:lnTo>
                  <a:pt x="129332" y="466915"/>
                </a:lnTo>
                <a:lnTo>
                  <a:pt x="155564" y="424697"/>
                </a:lnTo>
                <a:lnTo>
                  <a:pt x="184030" y="383854"/>
                </a:lnTo>
                <a:lnTo>
                  <a:pt x="214683" y="344479"/>
                </a:lnTo>
                <a:lnTo>
                  <a:pt x="247479" y="306670"/>
                </a:lnTo>
                <a:lnTo>
                  <a:pt x="282371" y="270519"/>
                </a:lnTo>
                <a:lnTo>
                  <a:pt x="319313" y="236123"/>
                </a:lnTo>
                <a:lnTo>
                  <a:pt x="358258" y="203577"/>
                </a:lnTo>
              </a:path>
            </a:pathLst>
          </a:custGeom>
          <a:noFill/>
          <a:ln w="170773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9" name="object 14"/>
          <p:cNvSpPr>
            <a:spLocks/>
          </p:cNvSpPr>
          <p:nvPr/>
        </p:nvSpPr>
        <p:spPr bwMode="auto">
          <a:xfrm>
            <a:off x="165100" y="3336925"/>
            <a:ext cx="1238250" cy="1238250"/>
          </a:xfrm>
          <a:custGeom>
            <a:avLst/>
            <a:gdLst>
              <a:gd name="T0" fmla="*/ 1238054 w 1237614"/>
              <a:gd name="T1" fmla="*/ 1238060 h 1237614"/>
              <a:gd name="T2" fmla="*/ 1189440 w 1237614"/>
              <a:gd name="T3" fmla="*/ 1237123 h 1237614"/>
              <a:gd name="T4" fmla="*/ 1141301 w 1237614"/>
              <a:gd name="T5" fmla="*/ 1234335 h 1237614"/>
              <a:gd name="T6" fmla="*/ 1093671 w 1237614"/>
              <a:gd name="T7" fmla="*/ 1229731 h 1237614"/>
              <a:gd name="T8" fmla="*/ 1046584 w 1237614"/>
              <a:gd name="T9" fmla="*/ 1223344 h 1237614"/>
              <a:gd name="T10" fmla="*/ 1000077 w 1237614"/>
              <a:gd name="T11" fmla="*/ 1215209 h 1237614"/>
              <a:gd name="T12" fmla="*/ 954180 w 1237614"/>
              <a:gd name="T13" fmla="*/ 1205362 h 1237614"/>
              <a:gd name="T14" fmla="*/ 908931 w 1237614"/>
              <a:gd name="T15" fmla="*/ 1193835 h 1237614"/>
              <a:gd name="T16" fmla="*/ 864363 w 1237614"/>
              <a:gd name="T17" fmla="*/ 1180664 h 1237614"/>
              <a:gd name="T18" fmla="*/ 820510 w 1237614"/>
              <a:gd name="T19" fmla="*/ 1165883 h 1237614"/>
              <a:gd name="T20" fmla="*/ 777408 w 1237614"/>
              <a:gd name="T21" fmla="*/ 1149525 h 1237614"/>
              <a:gd name="T22" fmla="*/ 735090 w 1237614"/>
              <a:gd name="T23" fmla="*/ 1131627 h 1237614"/>
              <a:gd name="T24" fmla="*/ 693590 w 1237614"/>
              <a:gd name="T25" fmla="*/ 1112222 h 1237614"/>
              <a:gd name="T26" fmla="*/ 652944 w 1237614"/>
              <a:gd name="T27" fmla="*/ 1091345 h 1237614"/>
              <a:gd name="T28" fmla="*/ 613186 w 1237614"/>
              <a:gd name="T29" fmla="*/ 1069029 h 1237614"/>
              <a:gd name="T30" fmla="*/ 574349 w 1237614"/>
              <a:gd name="T31" fmla="*/ 1045309 h 1237614"/>
              <a:gd name="T32" fmla="*/ 536469 w 1237614"/>
              <a:gd name="T33" fmla="*/ 1020220 h 1237614"/>
              <a:gd name="T34" fmla="*/ 499580 w 1237614"/>
              <a:gd name="T35" fmla="*/ 993796 h 1237614"/>
              <a:gd name="T36" fmla="*/ 463715 w 1237614"/>
              <a:gd name="T37" fmla="*/ 966072 h 1237614"/>
              <a:gd name="T38" fmla="*/ 428911 w 1237614"/>
              <a:gd name="T39" fmla="*/ 937082 h 1237614"/>
              <a:gd name="T40" fmla="*/ 395201 w 1237614"/>
              <a:gd name="T41" fmla="*/ 906860 h 1237614"/>
              <a:gd name="T42" fmla="*/ 362618 w 1237614"/>
              <a:gd name="T43" fmla="*/ 875441 h 1237614"/>
              <a:gd name="T44" fmla="*/ 331199 w 1237614"/>
              <a:gd name="T45" fmla="*/ 842859 h 1237614"/>
              <a:gd name="T46" fmla="*/ 300978 w 1237614"/>
              <a:gd name="T47" fmla="*/ 809149 h 1237614"/>
              <a:gd name="T48" fmla="*/ 271988 w 1237614"/>
              <a:gd name="T49" fmla="*/ 774344 h 1237614"/>
              <a:gd name="T50" fmla="*/ 244263 w 1237614"/>
              <a:gd name="T51" fmla="*/ 738479 h 1237614"/>
              <a:gd name="T52" fmla="*/ 217839 w 1237614"/>
              <a:gd name="T53" fmla="*/ 701590 h 1237614"/>
              <a:gd name="T54" fmla="*/ 192751 w 1237614"/>
              <a:gd name="T55" fmla="*/ 663710 h 1237614"/>
              <a:gd name="T56" fmla="*/ 169031 w 1237614"/>
              <a:gd name="T57" fmla="*/ 624873 h 1237614"/>
              <a:gd name="T58" fmla="*/ 146715 w 1237614"/>
              <a:gd name="T59" fmla="*/ 585115 h 1237614"/>
              <a:gd name="T60" fmla="*/ 125838 w 1237614"/>
              <a:gd name="T61" fmla="*/ 544468 h 1237614"/>
              <a:gd name="T62" fmla="*/ 106432 w 1237614"/>
              <a:gd name="T63" fmla="*/ 502968 h 1237614"/>
              <a:gd name="T64" fmla="*/ 88533 w 1237614"/>
              <a:gd name="T65" fmla="*/ 460650 h 1237614"/>
              <a:gd name="T66" fmla="*/ 72177 w 1237614"/>
              <a:gd name="T67" fmla="*/ 417546 h 1237614"/>
              <a:gd name="T68" fmla="*/ 57395 w 1237614"/>
              <a:gd name="T69" fmla="*/ 373694 h 1237614"/>
              <a:gd name="T70" fmla="*/ 44225 w 1237614"/>
              <a:gd name="T71" fmla="*/ 329126 h 1237614"/>
              <a:gd name="T72" fmla="*/ 32698 w 1237614"/>
              <a:gd name="T73" fmla="*/ 283876 h 1237614"/>
              <a:gd name="T74" fmla="*/ 22850 w 1237614"/>
              <a:gd name="T75" fmla="*/ 237979 h 1237614"/>
              <a:gd name="T76" fmla="*/ 14716 w 1237614"/>
              <a:gd name="T77" fmla="*/ 191470 h 1237614"/>
              <a:gd name="T78" fmla="*/ 8329 w 1237614"/>
              <a:gd name="T79" fmla="*/ 144384 h 1237614"/>
              <a:gd name="T80" fmla="*/ 3724 w 1237614"/>
              <a:gd name="T81" fmla="*/ 96754 h 1237614"/>
              <a:gd name="T82" fmla="*/ 936 w 1237614"/>
              <a:gd name="T83" fmla="*/ 48614 h 1237614"/>
              <a:gd name="T84" fmla="*/ 0 w 1237614"/>
              <a:gd name="T85" fmla="*/ 0 h 123761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37614"/>
              <a:gd name="T130" fmla="*/ 0 h 1237614"/>
              <a:gd name="T131" fmla="*/ 1237614 w 1237614"/>
              <a:gd name="T132" fmla="*/ 1237614 h 123761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37614" h="1237614">
                <a:moveTo>
                  <a:pt x="1237418" y="1237424"/>
                </a:moveTo>
                <a:lnTo>
                  <a:pt x="1188829" y="1236488"/>
                </a:lnTo>
                <a:lnTo>
                  <a:pt x="1140715" y="1233701"/>
                </a:lnTo>
                <a:lnTo>
                  <a:pt x="1093109" y="1229099"/>
                </a:lnTo>
                <a:lnTo>
                  <a:pt x="1046047" y="1222716"/>
                </a:lnTo>
                <a:lnTo>
                  <a:pt x="999563" y="1214585"/>
                </a:lnTo>
                <a:lnTo>
                  <a:pt x="953690" y="1204743"/>
                </a:lnTo>
                <a:lnTo>
                  <a:pt x="908464" y="1193222"/>
                </a:lnTo>
                <a:lnTo>
                  <a:pt x="863919" y="1180058"/>
                </a:lnTo>
                <a:lnTo>
                  <a:pt x="820089" y="1165284"/>
                </a:lnTo>
                <a:lnTo>
                  <a:pt x="777009" y="1148935"/>
                </a:lnTo>
                <a:lnTo>
                  <a:pt x="734712" y="1131046"/>
                </a:lnTo>
                <a:lnTo>
                  <a:pt x="693234" y="1111651"/>
                </a:lnTo>
                <a:lnTo>
                  <a:pt x="652609" y="1090784"/>
                </a:lnTo>
                <a:lnTo>
                  <a:pt x="612871" y="1068480"/>
                </a:lnTo>
                <a:lnTo>
                  <a:pt x="574054" y="1044772"/>
                </a:lnTo>
                <a:lnTo>
                  <a:pt x="536193" y="1019696"/>
                </a:lnTo>
                <a:lnTo>
                  <a:pt x="499323" y="993286"/>
                </a:lnTo>
                <a:lnTo>
                  <a:pt x="463477" y="965576"/>
                </a:lnTo>
                <a:lnTo>
                  <a:pt x="428691" y="936601"/>
                </a:lnTo>
                <a:lnTo>
                  <a:pt x="394998" y="906394"/>
                </a:lnTo>
                <a:lnTo>
                  <a:pt x="362432" y="874991"/>
                </a:lnTo>
                <a:lnTo>
                  <a:pt x="331029" y="842426"/>
                </a:lnTo>
                <a:lnTo>
                  <a:pt x="300823" y="808733"/>
                </a:lnTo>
                <a:lnTo>
                  <a:pt x="271848" y="773946"/>
                </a:lnTo>
                <a:lnTo>
                  <a:pt x="244138" y="738100"/>
                </a:lnTo>
                <a:lnTo>
                  <a:pt x="217727" y="701230"/>
                </a:lnTo>
                <a:lnTo>
                  <a:pt x="192652" y="663369"/>
                </a:lnTo>
                <a:lnTo>
                  <a:pt x="168944" y="624552"/>
                </a:lnTo>
                <a:lnTo>
                  <a:pt x="146640" y="584814"/>
                </a:lnTo>
                <a:lnTo>
                  <a:pt x="125773" y="544188"/>
                </a:lnTo>
                <a:lnTo>
                  <a:pt x="106377" y="502710"/>
                </a:lnTo>
                <a:lnTo>
                  <a:pt x="88488" y="460413"/>
                </a:lnTo>
                <a:lnTo>
                  <a:pt x="72140" y="417332"/>
                </a:lnTo>
                <a:lnTo>
                  <a:pt x="57366" y="373502"/>
                </a:lnTo>
                <a:lnTo>
                  <a:pt x="44202" y="328957"/>
                </a:lnTo>
                <a:lnTo>
                  <a:pt x="32681" y="283730"/>
                </a:lnTo>
                <a:lnTo>
                  <a:pt x="22838" y="237857"/>
                </a:lnTo>
                <a:lnTo>
                  <a:pt x="14708" y="191372"/>
                </a:lnTo>
                <a:lnTo>
                  <a:pt x="8325" y="144310"/>
                </a:lnTo>
                <a:lnTo>
                  <a:pt x="3722" y="96704"/>
                </a:lnTo>
                <a:lnTo>
                  <a:pt x="936" y="48589"/>
                </a:lnTo>
                <a:lnTo>
                  <a:pt x="0" y="0"/>
                </a:lnTo>
              </a:path>
            </a:pathLst>
          </a:custGeom>
          <a:noFill/>
          <a:ln w="57599">
            <a:solidFill>
              <a:srgbClr val="C1C9E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0" name="object 16"/>
          <p:cNvSpPr txBox="1">
            <a:spLocks noChangeArrowheads="1"/>
          </p:cNvSpPr>
          <p:nvPr/>
        </p:nvSpPr>
        <p:spPr bwMode="auto">
          <a:xfrm>
            <a:off x="850900" y="2727325"/>
            <a:ext cx="13112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algn="ctr">
              <a:lnSpc>
                <a:spcPts val="2500"/>
              </a:lnSpc>
              <a:spcBef>
                <a:spcPts val="100"/>
              </a:spcBef>
            </a:pPr>
            <a:r>
              <a:rPr lang="ru-RU" sz="1600" b="1">
                <a:solidFill>
                  <a:srgbClr val="00B050"/>
                </a:solidFill>
              </a:rPr>
              <a:t>88,5%</a:t>
            </a:r>
          </a:p>
          <a:p>
            <a:pPr marL="12700" algn="ctr">
              <a:lnSpc>
                <a:spcPts val="2500"/>
              </a:lnSpc>
              <a:spcBef>
                <a:spcPts val="100"/>
              </a:spcBef>
            </a:pPr>
            <a:r>
              <a:rPr lang="ru-RU" sz="1600" b="1">
                <a:solidFill>
                  <a:srgbClr val="7030A0"/>
                </a:solidFill>
              </a:rPr>
              <a:t>95%</a:t>
            </a:r>
          </a:p>
          <a:p>
            <a:pPr marL="12700" algn="ctr">
              <a:lnSpc>
                <a:spcPts val="2500"/>
              </a:lnSpc>
              <a:spcBef>
                <a:spcPts val="100"/>
              </a:spcBef>
            </a:pPr>
            <a:r>
              <a:rPr lang="ru-RU" sz="1600" b="1">
                <a:solidFill>
                  <a:srgbClr val="376092"/>
                </a:solidFill>
              </a:rPr>
              <a:t>90%</a:t>
            </a:r>
          </a:p>
        </p:txBody>
      </p:sp>
      <p:sp>
        <p:nvSpPr>
          <p:cNvPr id="21521" name="object 27"/>
          <p:cNvSpPr txBox="1">
            <a:spLocks noChangeArrowheads="1"/>
          </p:cNvSpPr>
          <p:nvPr/>
        </p:nvSpPr>
        <p:spPr bwMode="auto">
          <a:xfrm>
            <a:off x="3314700" y="4694238"/>
            <a:ext cx="3470275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71450" indent="-171450">
              <a:buClr>
                <a:srgbClr val="151616"/>
              </a:buClr>
              <a:buFont typeface="Wingdings" pitchFamily="2" charset="2"/>
              <a:buChar char="ü"/>
            </a:pPr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Clr>
                <a:srgbClr val="151616"/>
              </a:buClr>
              <a:buFont typeface="Wingdings" pitchFamily="2" charset="2"/>
              <a:buChar char="ü"/>
            </a:pPr>
            <a:r>
              <a:rPr lang="ru-RU" sz="1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 наставничества и волонтерства в работе с воспитанниками и выпускниками организаций для детей-сирот</a:t>
            </a:r>
          </a:p>
          <a:p>
            <a:pPr marL="171450" indent="-171450" algn="just">
              <a:buClr>
                <a:srgbClr val="151616"/>
              </a:buClr>
              <a:buFont typeface="Wingdings" pitchFamily="2" charset="2"/>
              <a:buChar char="ü"/>
            </a:pPr>
            <a:endParaRPr lang="ru-RU" sz="12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Clr>
                <a:srgbClr val="151616"/>
              </a:buClr>
              <a:buFont typeface="Wingdings" pitchFamily="2" charset="2"/>
              <a:buChar char="ü"/>
            </a:pPr>
            <a:r>
              <a:rPr lang="ru-RU" sz="1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Внедрение единой краевой системы мониторинга социальной адаптации и жизнеустройства выпускников организаций для детей-сирот</a:t>
            </a:r>
          </a:p>
          <a:p>
            <a:pPr marL="171450" indent="-171450" algn="just">
              <a:buClr>
                <a:srgbClr val="151616"/>
              </a:buClr>
              <a:buFont typeface="Wingdings" pitchFamily="2" charset="2"/>
              <a:buChar char="ü"/>
            </a:pPr>
            <a:endParaRPr lang="ru-RU" sz="12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Clr>
                <a:srgbClr val="151616"/>
              </a:buClr>
              <a:buFont typeface="Wingdings" pitchFamily="2" charset="2"/>
              <a:buChar char="ü"/>
            </a:pPr>
            <a:r>
              <a:rPr lang="ru-RU" sz="1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 сети школ приемных родителей</a:t>
            </a:r>
          </a:p>
          <a:p>
            <a:pPr marL="171450" indent="-171450" algn="just">
              <a:buClr>
                <a:srgbClr val="151616"/>
              </a:buClr>
              <a:buFont typeface="Wingdings" pitchFamily="2" charset="2"/>
              <a:buChar char="ü"/>
            </a:pPr>
            <a:endParaRPr lang="ru-RU" sz="12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Clr>
                <a:srgbClr val="151616"/>
              </a:buClr>
              <a:buFont typeface="Wingdings" pitchFamily="2" charset="2"/>
              <a:buChar char="ü"/>
            </a:pPr>
            <a:r>
              <a:rPr lang="ru-RU" sz="1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Внедрение технологии общественного контроля за обеспечением прав детей-сирот в интернатных учреждениях</a:t>
            </a:r>
          </a:p>
        </p:txBody>
      </p:sp>
      <p:pic>
        <p:nvPicPr>
          <p:cNvPr id="21522" name="Picture 56" descr="P907019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5100" y="5000625"/>
            <a:ext cx="2986088" cy="223996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1523" name="object 31"/>
          <p:cNvSpPr txBox="1">
            <a:spLocks noChangeArrowheads="1"/>
          </p:cNvSpPr>
          <p:nvPr/>
        </p:nvSpPr>
        <p:spPr bwMode="auto">
          <a:xfrm>
            <a:off x="1917700" y="4437063"/>
            <a:ext cx="4419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lvl="1"/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деятельности:</a:t>
            </a:r>
            <a:endParaRPr lang="ru-RU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4" name="object 9"/>
          <p:cNvSpPr>
            <a:spLocks noChangeArrowheads="1"/>
          </p:cNvSpPr>
          <p:nvPr/>
        </p:nvSpPr>
        <p:spPr bwMode="auto">
          <a:xfrm>
            <a:off x="7145338" y="2227263"/>
            <a:ext cx="3552825" cy="476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5" name="object 9"/>
          <p:cNvSpPr>
            <a:spLocks noChangeArrowheads="1"/>
          </p:cNvSpPr>
          <p:nvPr/>
        </p:nvSpPr>
        <p:spPr bwMode="auto">
          <a:xfrm>
            <a:off x="7135813" y="2640013"/>
            <a:ext cx="3551237" cy="476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bject 5"/>
          <p:cNvSpPr>
            <a:spLocks noChangeArrowheads="1"/>
          </p:cNvSpPr>
          <p:nvPr/>
        </p:nvSpPr>
        <p:spPr bwMode="auto">
          <a:xfrm>
            <a:off x="7024688" y="-11113"/>
            <a:ext cx="3654425" cy="21891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4" name="object 4"/>
          <p:cNvSpPr>
            <a:spLocks/>
          </p:cNvSpPr>
          <p:nvPr/>
        </p:nvSpPr>
        <p:spPr bwMode="auto">
          <a:xfrm>
            <a:off x="9826625" y="7161213"/>
            <a:ext cx="119063" cy="111125"/>
          </a:xfrm>
          <a:custGeom>
            <a:avLst/>
            <a:gdLst>
              <a:gd name="T0" fmla="*/ 118451 w 118745"/>
              <a:gd name="T1" fmla="*/ 0 h 111125"/>
              <a:gd name="T2" fmla="*/ 0 w 118745"/>
              <a:gd name="T3" fmla="*/ 55385 h 111125"/>
              <a:gd name="T4" fmla="*/ 118451 w 118745"/>
              <a:gd name="T5" fmla="*/ 110768 h 111125"/>
              <a:gd name="T6" fmla="*/ 118451 w 118745"/>
              <a:gd name="T7" fmla="*/ 0 h 111125"/>
              <a:gd name="T8" fmla="*/ 0 60000 65536"/>
              <a:gd name="T9" fmla="*/ 0 60000 65536"/>
              <a:gd name="T10" fmla="*/ 0 60000 65536"/>
              <a:gd name="T11" fmla="*/ 0 60000 65536"/>
              <a:gd name="T12" fmla="*/ 0 w 118745"/>
              <a:gd name="T13" fmla="*/ 0 h 111125"/>
              <a:gd name="T14" fmla="*/ 118745 w 118745"/>
              <a:gd name="T15" fmla="*/ 111125 h 111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745" h="111125">
                <a:moveTo>
                  <a:pt x="118135" y="0"/>
                </a:moveTo>
                <a:lnTo>
                  <a:pt x="0" y="55385"/>
                </a:lnTo>
                <a:lnTo>
                  <a:pt x="118135" y="110768"/>
                </a:lnTo>
                <a:lnTo>
                  <a:pt x="11813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55" name="object 7"/>
          <p:cNvSpPr>
            <a:spLocks noChangeArrowheads="1"/>
          </p:cNvSpPr>
          <p:nvPr/>
        </p:nvSpPr>
        <p:spPr bwMode="auto">
          <a:xfrm>
            <a:off x="7127875" y="2155825"/>
            <a:ext cx="3563938" cy="222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6" name="object 8"/>
          <p:cNvSpPr>
            <a:spLocks noGrp="1"/>
          </p:cNvSpPr>
          <p:nvPr>
            <p:ph type="title"/>
          </p:nvPr>
        </p:nvSpPr>
        <p:spPr>
          <a:xfrm>
            <a:off x="7169150" y="0"/>
            <a:ext cx="3427413" cy="2263775"/>
          </a:xfrm>
        </p:spPr>
        <p:txBody>
          <a:bodyPr tIns="93345"/>
          <a:lstStyle/>
          <a:p>
            <a:pPr marL="12700" eaLnBrk="1" hangingPunct="1"/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Образование детей с ограниченными возможностями здоровья и инвалидностью</a:t>
            </a:r>
            <a:r>
              <a:rPr lang="ru-RU" sz="2500" smtClean="0">
                <a:latin typeface="Arial" charset="0"/>
                <a:cs typeface="Arial" charset="0"/>
              </a:rPr>
              <a:t/>
            </a:r>
            <a:br>
              <a:rPr lang="ru-RU" sz="2500" smtClean="0">
                <a:latin typeface="Arial" charset="0"/>
                <a:cs typeface="Arial" charset="0"/>
              </a:rPr>
            </a:br>
            <a:endParaRPr lang="ru-RU" sz="1600" smtClean="0">
              <a:latin typeface="Verdana" pitchFamily="34" charset="0"/>
              <a:cs typeface="Arial" charset="0"/>
            </a:endParaRPr>
          </a:p>
        </p:txBody>
      </p:sp>
      <p:sp>
        <p:nvSpPr>
          <p:cNvPr id="23557" name="object 10"/>
          <p:cNvSpPr>
            <a:spLocks noChangeArrowheads="1"/>
          </p:cNvSpPr>
          <p:nvPr/>
        </p:nvSpPr>
        <p:spPr bwMode="auto">
          <a:xfrm>
            <a:off x="896938" y="1989138"/>
            <a:ext cx="1504950" cy="15033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8" name="object 11"/>
          <p:cNvSpPr>
            <a:spLocks/>
          </p:cNvSpPr>
          <p:nvPr/>
        </p:nvSpPr>
        <p:spPr bwMode="auto">
          <a:xfrm>
            <a:off x="1725613" y="2101850"/>
            <a:ext cx="668337" cy="1208088"/>
          </a:xfrm>
          <a:custGeom>
            <a:avLst/>
            <a:gdLst>
              <a:gd name="T0" fmla="*/ 0 w 668655"/>
              <a:gd name="T1" fmla="*/ 0 h 1208404"/>
              <a:gd name="T2" fmla="*/ 47685 w 668655"/>
              <a:gd name="T3" fmla="*/ 1677 h 1208404"/>
              <a:gd name="T4" fmla="*/ 94466 w 668655"/>
              <a:gd name="T5" fmla="*/ 6632 h 1208404"/>
              <a:gd name="T6" fmla="*/ 140229 w 668655"/>
              <a:gd name="T7" fmla="*/ 14753 h 1208404"/>
              <a:gd name="T8" fmla="*/ 184861 w 668655"/>
              <a:gd name="T9" fmla="*/ 25926 h 1208404"/>
              <a:gd name="T10" fmla="*/ 228249 w 668655"/>
              <a:gd name="T11" fmla="*/ 40039 h 1208404"/>
              <a:gd name="T12" fmla="*/ 270280 w 668655"/>
              <a:gd name="T13" fmla="*/ 56978 h 1208404"/>
              <a:gd name="T14" fmla="*/ 310842 w 668655"/>
              <a:gd name="T15" fmla="*/ 76631 h 1208404"/>
              <a:gd name="T16" fmla="*/ 349821 w 668655"/>
              <a:gd name="T17" fmla="*/ 98884 h 1208404"/>
              <a:gd name="T18" fmla="*/ 387104 w 668655"/>
              <a:gd name="T19" fmla="*/ 123625 h 1208404"/>
              <a:gd name="T20" fmla="*/ 422578 w 668655"/>
              <a:gd name="T21" fmla="*/ 150739 h 1208404"/>
              <a:gd name="T22" fmla="*/ 456130 w 668655"/>
              <a:gd name="T23" fmla="*/ 180115 h 1208404"/>
              <a:gd name="T24" fmla="*/ 487647 w 668655"/>
              <a:gd name="T25" fmla="*/ 211640 h 1208404"/>
              <a:gd name="T26" fmla="*/ 517017 w 668655"/>
              <a:gd name="T27" fmla="*/ 245199 h 1208404"/>
              <a:gd name="T28" fmla="*/ 544126 w 668655"/>
              <a:gd name="T29" fmla="*/ 280682 h 1208404"/>
              <a:gd name="T30" fmla="*/ 568860 w 668655"/>
              <a:gd name="T31" fmla="*/ 317973 h 1208404"/>
              <a:gd name="T32" fmla="*/ 591109 w 668655"/>
              <a:gd name="T33" fmla="*/ 356961 h 1208404"/>
              <a:gd name="T34" fmla="*/ 610757 w 668655"/>
              <a:gd name="T35" fmla="*/ 397531 h 1208404"/>
              <a:gd name="T36" fmla="*/ 627692 w 668655"/>
              <a:gd name="T37" fmla="*/ 439573 h 1208404"/>
              <a:gd name="T38" fmla="*/ 641803 w 668655"/>
              <a:gd name="T39" fmla="*/ 482971 h 1208404"/>
              <a:gd name="T40" fmla="*/ 652973 w 668655"/>
              <a:gd name="T41" fmla="*/ 527614 h 1208404"/>
              <a:gd name="T42" fmla="*/ 661092 w 668655"/>
              <a:gd name="T43" fmla="*/ 573387 h 1208404"/>
              <a:gd name="T44" fmla="*/ 666047 w 668655"/>
              <a:gd name="T45" fmla="*/ 620180 h 1208404"/>
              <a:gd name="T46" fmla="*/ 667723 w 668655"/>
              <a:gd name="T47" fmla="*/ 667876 h 1208404"/>
              <a:gd name="T48" fmla="*/ 665927 w 668655"/>
              <a:gd name="T49" fmla="*/ 716875 h 1208404"/>
              <a:gd name="T50" fmla="*/ 660596 w 668655"/>
              <a:gd name="T51" fmla="*/ 765248 h 1208404"/>
              <a:gd name="T52" fmla="*/ 651816 w 668655"/>
              <a:gd name="T53" fmla="*/ 812826 h 1208404"/>
              <a:gd name="T54" fmla="*/ 639674 w 668655"/>
              <a:gd name="T55" fmla="*/ 859439 h 1208404"/>
              <a:gd name="T56" fmla="*/ 624254 w 668655"/>
              <a:gd name="T57" fmla="*/ 904919 h 1208404"/>
              <a:gd name="T58" fmla="*/ 605645 w 668655"/>
              <a:gd name="T59" fmla="*/ 949096 h 1208404"/>
              <a:gd name="T60" fmla="*/ 583930 w 668655"/>
              <a:gd name="T61" fmla="*/ 991800 h 1208404"/>
              <a:gd name="T62" fmla="*/ 559198 w 668655"/>
              <a:gd name="T63" fmla="*/ 1032863 h 1208404"/>
              <a:gd name="T64" fmla="*/ 531533 w 668655"/>
              <a:gd name="T65" fmla="*/ 1072114 h 1208404"/>
              <a:gd name="T66" fmla="*/ 501023 w 668655"/>
              <a:gd name="T67" fmla="*/ 1109384 h 1208404"/>
              <a:gd name="T68" fmla="*/ 467751 w 668655"/>
              <a:gd name="T69" fmla="*/ 1144504 h 1208404"/>
              <a:gd name="T70" fmla="*/ 431807 w 668655"/>
              <a:gd name="T71" fmla="*/ 1177304 h 1208404"/>
              <a:gd name="T72" fmla="*/ 393273 w 668655"/>
              <a:gd name="T73" fmla="*/ 1207616 h 12084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68655"/>
              <a:gd name="T112" fmla="*/ 0 h 1208404"/>
              <a:gd name="T113" fmla="*/ 668655 w 668655"/>
              <a:gd name="T114" fmla="*/ 1208404 h 120840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68655" h="1208404">
                <a:moveTo>
                  <a:pt x="0" y="0"/>
                </a:moveTo>
                <a:lnTo>
                  <a:pt x="47708" y="1677"/>
                </a:lnTo>
                <a:lnTo>
                  <a:pt x="94511" y="6634"/>
                </a:lnTo>
                <a:lnTo>
                  <a:pt x="140296" y="14757"/>
                </a:lnTo>
                <a:lnTo>
                  <a:pt x="184949" y="25933"/>
                </a:lnTo>
                <a:lnTo>
                  <a:pt x="228358" y="40049"/>
                </a:lnTo>
                <a:lnTo>
                  <a:pt x="270409" y="56993"/>
                </a:lnTo>
                <a:lnTo>
                  <a:pt x="310990" y="76651"/>
                </a:lnTo>
                <a:lnTo>
                  <a:pt x="349987" y="98910"/>
                </a:lnTo>
                <a:lnTo>
                  <a:pt x="387288" y="123657"/>
                </a:lnTo>
                <a:lnTo>
                  <a:pt x="422779" y="150778"/>
                </a:lnTo>
                <a:lnTo>
                  <a:pt x="456347" y="180162"/>
                </a:lnTo>
                <a:lnTo>
                  <a:pt x="487879" y="211695"/>
                </a:lnTo>
                <a:lnTo>
                  <a:pt x="517263" y="245263"/>
                </a:lnTo>
                <a:lnTo>
                  <a:pt x="544385" y="280755"/>
                </a:lnTo>
                <a:lnTo>
                  <a:pt x="569131" y="318056"/>
                </a:lnTo>
                <a:lnTo>
                  <a:pt x="591390" y="357054"/>
                </a:lnTo>
                <a:lnTo>
                  <a:pt x="611048" y="397635"/>
                </a:lnTo>
                <a:lnTo>
                  <a:pt x="627991" y="439688"/>
                </a:lnTo>
                <a:lnTo>
                  <a:pt x="642108" y="483097"/>
                </a:lnTo>
                <a:lnTo>
                  <a:pt x="653284" y="527752"/>
                </a:lnTo>
                <a:lnTo>
                  <a:pt x="661407" y="573537"/>
                </a:lnTo>
                <a:lnTo>
                  <a:pt x="666364" y="620342"/>
                </a:lnTo>
                <a:lnTo>
                  <a:pt x="668041" y="668051"/>
                </a:lnTo>
                <a:lnTo>
                  <a:pt x="666244" y="717063"/>
                </a:lnTo>
                <a:lnTo>
                  <a:pt x="660910" y="765448"/>
                </a:lnTo>
                <a:lnTo>
                  <a:pt x="652126" y="813039"/>
                </a:lnTo>
                <a:lnTo>
                  <a:pt x="639978" y="859664"/>
                </a:lnTo>
                <a:lnTo>
                  <a:pt x="624551" y="905156"/>
                </a:lnTo>
                <a:lnTo>
                  <a:pt x="605933" y="949344"/>
                </a:lnTo>
                <a:lnTo>
                  <a:pt x="584208" y="992060"/>
                </a:lnTo>
                <a:lnTo>
                  <a:pt x="559464" y="1033133"/>
                </a:lnTo>
                <a:lnTo>
                  <a:pt x="531786" y="1072394"/>
                </a:lnTo>
                <a:lnTo>
                  <a:pt x="501261" y="1109674"/>
                </a:lnTo>
                <a:lnTo>
                  <a:pt x="467974" y="1144803"/>
                </a:lnTo>
                <a:lnTo>
                  <a:pt x="432012" y="1177612"/>
                </a:lnTo>
                <a:lnTo>
                  <a:pt x="393460" y="1207932"/>
                </a:lnTo>
              </a:path>
            </a:pathLst>
          </a:custGeom>
          <a:noFill/>
          <a:ln w="170773">
            <a:solidFill>
              <a:srgbClr val="E8C89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59" name="object 12"/>
          <p:cNvSpPr>
            <a:spLocks noChangeArrowheads="1"/>
          </p:cNvSpPr>
          <p:nvPr/>
        </p:nvSpPr>
        <p:spPr bwMode="auto">
          <a:xfrm>
            <a:off x="487363" y="1782763"/>
            <a:ext cx="2324100" cy="21240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60" name="object 13"/>
          <p:cNvSpPr>
            <a:spLocks/>
          </p:cNvSpPr>
          <p:nvPr/>
        </p:nvSpPr>
        <p:spPr bwMode="auto">
          <a:xfrm>
            <a:off x="585788" y="1744663"/>
            <a:ext cx="2132012" cy="2125662"/>
          </a:xfrm>
          <a:custGeom>
            <a:avLst/>
            <a:gdLst>
              <a:gd name="T0" fmla="*/ 1120650 w 1887855"/>
              <a:gd name="T1" fmla="*/ 1382 h 1887854"/>
              <a:gd name="T2" fmla="*/ 1228118 w 1887855"/>
              <a:gd name="T3" fmla="*/ 12238 h 1887854"/>
              <a:gd name="T4" fmla="*/ 1332168 w 1887855"/>
              <a:gd name="T5" fmla="*/ 33439 h 1887854"/>
              <a:gd name="T6" fmla="*/ 1432267 w 1887855"/>
              <a:gd name="T7" fmla="*/ 64452 h 1887854"/>
              <a:gd name="T8" fmla="*/ 1527879 w 1887855"/>
              <a:gd name="T9" fmla="*/ 104740 h 1887854"/>
              <a:gd name="T10" fmla="*/ 1618467 w 1887855"/>
              <a:gd name="T11" fmla="*/ 153773 h 1887854"/>
              <a:gd name="T12" fmla="*/ 1703496 w 1887855"/>
              <a:gd name="T13" fmla="*/ 211015 h 1887854"/>
              <a:gd name="T14" fmla="*/ 1782431 w 1887855"/>
              <a:gd name="T15" fmla="*/ 275931 h 1887854"/>
              <a:gd name="T16" fmla="*/ 1854735 w 1887855"/>
              <a:gd name="T17" fmla="*/ 347990 h 1887854"/>
              <a:gd name="T18" fmla="*/ 1919873 w 1887855"/>
              <a:gd name="T19" fmla="*/ 426656 h 1887854"/>
              <a:gd name="T20" fmla="*/ 1977310 w 1887855"/>
              <a:gd name="T21" fmla="*/ 511397 h 1887854"/>
              <a:gd name="T22" fmla="*/ 2026511 w 1887855"/>
              <a:gd name="T23" fmla="*/ 601677 h 1887854"/>
              <a:gd name="T24" fmla="*/ 2066936 w 1887855"/>
              <a:gd name="T25" fmla="*/ 696964 h 1887854"/>
              <a:gd name="T26" fmla="*/ 2098055 w 1887855"/>
              <a:gd name="T27" fmla="*/ 796722 h 1887854"/>
              <a:gd name="T28" fmla="*/ 2119328 w 1887855"/>
              <a:gd name="T29" fmla="*/ 900419 h 1887854"/>
              <a:gd name="T30" fmla="*/ 2130221 w 1887855"/>
              <a:gd name="T31" fmla="*/ 1007521 h 1887854"/>
              <a:gd name="T32" fmla="*/ 2130221 w 1887855"/>
              <a:gd name="T33" fmla="*/ 1116840 h 1887854"/>
              <a:gd name="T34" fmla="*/ 2119328 w 1887855"/>
              <a:gd name="T35" fmla="*/ 1223939 h 1887854"/>
              <a:gd name="T36" fmla="*/ 2098055 w 1887855"/>
              <a:gd name="T37" fmla="*/ 1327634 h 1887854"/>
              <a:gd name="T38" fmla="*/ 2066936 w 1887855"/>
              <a:gd name="T39" fmla="*/ 1427393 h 1887854"/>
              <a:gd name="T40" fmla="*/ 2026511 w 1887855"/>
              <a:gd name="T41" fmla="*/ 1522678 h 1887854"/>
              <a:gd name="T42" fmla="*/ 1977310 w 1887855"/>
              <a:gd name="T43" fmla="*/ 1612959 h 1887854"/>
              <a:gd name="T44" fmla="*/ 1919873 w 1887855"/>
              <a:gd name="T45" fmla="*/ 1697699 h 1887854"/>
              <a:gd name="T46" fmla="*/ 1854735 w 1887855"/>
              <a:gd name="T47" fmla="*/ 1776365 h 1887854"/>
              <a:gd name="T48" fmla="*/ 1782431 w 1887855"/>
              <a:gd name="T49" fmla="*/ 1848425 h 1887854"/>
              <a:gd name="T50" fmla="*/ 1703496 w 1887855"/>
              <a:gd name="T51" fmla="*/ 1913343 h 1887854"/>
              <a:gd name="T52" fmla="*/ 1618467 w 1887855"/>
              <a:gd name="T53" fmla="*/ 1970586 h 1887854"/>
              <a:gd name="T54" fmla="*/ 1527879 w 1887855"/>
              <a:gd name="T55" fmla="*/ 2019619 h 1887854"/>
              <a:gd name="T56" fmla="*/ 1432267 w 1887855"/>
              <a:gd name="T57" fmla="*/ 2059909 h 1887854"/>
              <a:gd name="T58" fmla="*/ 1332168 w 1887855"/>
              <a:gd name="T59" fmla="*/ 2090922 h 1887854"/>
              <a:gd name="T60" fmla="*/ 1228118 w 1887855"/>
              <a:gd name="T61" fmla="*/ 2112124 h 1887854"/>
              <a:gd name="T62" fmla="*/ 1120650 w 1887855"/>
              <a:gd name="T63" fmla="*/ 2122980 h 1887854"/>
              <a:gd name="T64" fmla="*/ 1010958 w 1887855"/>
              <a:gd name="T65" fmla="*/ 2122980 h 1887854"/>
              <a:gd name="T66" fmla="*/ 903493 w 1887855"/>
              <a:gd name="T67" fmla="*/ 2112124 h 1887854"/>
              <a:gd name="T68" fmla="*/ 799443 w 1887855"/>
              <a:gd name="T69" fmla="*/ 2090922 h 1887854"/>
              <a:gd name="T70" fmla="*/ 699345 w 1887855"/>
              <a:gd name="T71" fmla="*/ 2059909 h 1887854"/>
              <a:gd name="T72" fmla="*/ 603734 w 1887855"/>
              <a:gd name="T73" fmla="*/ 2019619 h 1887854"/>
              <a:gd name="T74" fmla="*/ 513147 w 1887855"/>
              <a:gd name="T75" fmla="*/ 1970586 h 1887854"/>
              <a:gd name="T76" fmla="*/ 428116 w 1887855"/>
              <a:gd name="T77" fmla="*/ 1913343 h 1887854"/>
              <a:gd name="T78" fmla="*/ 349181 w 1887855"/>
              <a:gd name="T79" fmla="*/ 1848425 h 1887854"/>
              <a:gd name="T80" fmla="*/ 276877 w 1887855"/>
              <a:gd name="T81" fmla="*/ 1776365 h 1887854"/>
              <a:gd name="T82" fmla="*/ 211738 w 1887855"/>
              <a:gd name="T83" fmla="*/ 1697699 h 1887854"/>
              <a:gd name="T84" fmla="*/ 154299 w 1887855"/>
              <a:gd name="T85" fmla="*/ 1612959 h 1887854"/>
              <a:gd name="T86" fmla="*/ 105099 w 1887855"/>
              <a:gd name="T87" fmla="*/ 1522678 h 1887854"/>
              <a:gd name="T88" fmla="*/ 64673 w 1887855"/>
              <a:gd name="T89" fmla="*/ 1427393 h 1887854"/>
              <a:gd name="T90" fmla="*/ 33554 w 1887855"/>
              <a:gd name="T91" fmla="*/ 1327634 h 1887854"/>
              <a:gd name="T92" fmla="*/ 12280 w 1887855"/>
              <a:gd name="T93" fmla="*/ 1223939 h 1887854"/>
              <a:gd name="T94" fmla="*/ 1387 w 1887855"/>
              <a:gd name="T95" fmla="*/ 1116840 h 1887854"/>
              <a:gd name="T96" fmla="*/ 1538 w 1887855"/>
              <a:gd name="T97" fmla="*/ 1005082 h 1887854"/>
              <a:gd name="T98" fmla="*/ 13689 w 1887855"/>
              <a:gd name="T99" fmla="*/ 892421 h 1887854"/>
              <a:gd name="T100" fmla="*/ 37595 w 1887855"/>
              <a:gd name="T101" fmla="*/ 782524 h 1887854"/>
              <a:gd name="T102" fmla="*/ 72839 w 1887855"/>
              <a:gd name="T103" fmla="*/ 676248 h 1887854"/>
              <a:gd name="T104" fmla="*/ 119005 w 1887855"/>
              <a:gd name="T105" fmla="*/ 574448 h 1887854"/>
              <a:gd name="T106" fmla="*/ 175678 w 1887855"/>
              <a:gd name="T107" fmla="*/ 477979 h 1887854"/>
              <a:gd name="T108" fmla="*/ 242441 w 1887855"/>
              <a:gd name="T109" fmla="*/ 387697 h 1887854"/>
              <a:gd name="T110" fmla="*/ 318881 w 1887855"/>
              <a:gd name="T111" fmla="*/ 304458 h 1887854"/>
              <a:gd name="T112" fmla="*/ 404580 w 1887855"/>
              <a:gd name="T113" fmla="*/ 229118 h 188785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887855"/>
              <a:gd name="T172" fmla="*/ 0 h 1887854"/>
              <a:gd name="T173" fmla="*/ 1887855 w 1887855"/>
              <a:gd name="T174" fmla="*/ 1887854 h 188785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887855" h="1887854">
                <a:moveTo>
                  <a:pt x="943775" y="0"/>
                </a:moveTo>
                <a:lnTo>
                  <a:pt x="992342" y="1228"/>
                </a:lnTo>
                <a:lnTo>
                  <a:pt x="1040272" y="4872"/>
                </a:lnTo>
                <a:lnTo>
                  <a:pt x="1087505" y="10874"/>
                </a:lnTo>
                <a:lnTo>
                  <a:pt x="1133981" y="19173"/>
                </a:lnTo>
                <a:lnTo>
                  <a:pt x="1179642" y="29711"/>
                </a:lnTo>
                <a:lnTo>
                  <a:pt x="1224428" y="42429"/>
                </a:lnTo>
                <a:lnTo>
                  <a:pt x="1268280" y="57267"/>
                </a:lnTo>
                <a:lnTo>
                  <a:pt x="1311139" y="74165"/>
                </a:lnTo>
                <a:lnTo>
                  <a:pt x="1352945" y="93064"/>
                </a:lnTo>
                <a:lnTo>
                  <a:pt x="1393639" y="113906"/>
                </a:lnTo>
                <a:lnTo>
                  <a:pt x="1433161" y="136631"/>
                </a:lnTo>
                <a:lnTo>
                  <a:pt x="1471453" y="161179"/>
                </a:lnTo>
                <a:lnTo>
                  <a:pt x="1508455" y="187492"/>
                </a:lnTo>
                <a:lnTo>
                  <a:pt x="1544108" y="215509"/>
                </a:lnTo>
                <a:lnTo>
                  <a:pt x="1578352" y="245172"/>
                </a:lnTo>
                <a:lnTo>
                  <a:pt x="1611129" y="276421"/>
                </a:lnTo>
                <a:lnTo>
                  <a:pt x="1642378" y="309198"/>
                </a:lnTo>
                <a:lnTo>
                  <a:pt x="1672041" y="343442"/>
                </a:lnTo>
                <a:lnTo>
                  <a:pt x="1700058" y="379095"/>
                </a:lnTo>
                <a:lnTo>
                  <a:pt x="1726371" y="416097"/>
                </a:lnTo>
                <a:lnTo>
                  <a:pt x="1750919" y="454389"/>
                </a:lnTo>
                <a:lnTo>
                  <a:pt x="1773644" y="493911"/>
                </a:lnTo>
                <a:lnTo>
                  <a:pt x="1794486" y="534605"/>
                </a:lnTo>
                <a:lnTo>
                  <a:pt x="1813385" y="576411"/>
                </a:lnTo>
                <a:lnTo>
                  <a:pt x="1830283" y="619270"/>
                </a:lnTo>
                <a:lnTo>
                  <a:pt x="1845121" y="663122"/>
                </a:lnTo>
                <a:lnTo>
                  <a:pt x="1857839" y="707908"/>
                </a:lnTo>
                <a:lnTo>
                  <a:pt x="1868377" y="753569"/>
                </a:lnTo>
                <a:lnTo>
                  <a:pt x="1876676" y="800045"/>
                </a:lnTo>
                <a:lnTo>
                  <a:pt x="1882678" y="847278"/>
                </a:lnTo>
                <a:lnTo>
                  <a:pt x="1886322" y="895208"/>
                </a:lnTo>
                <a:lnTo>
                  <a:pt x="1887550" y="943775"/>
                </a:lnTo>
                <a:lnTo>
                  <a:pt x="1886322" y="992341"/>
                </a:lnTo>
                <a:lnTo>
                  <a:pt x="1882678" y="1040270"/>
                </a:lnTo>
                <a:lnTo>
                  <a:pt x="1876676" y="1087501"/>
                </a:lnTo>
                <a:lnTo>
                  <a:pt x="1868377" y="1133977"/>
                </a:lnTo>
                <a:lnTo>
                  <a:pt x="1857839" y="1179637"/>
                </a:lnTo>
                <a:lnTo>
                  <a:pt x="1845121" y="1224423"/>
                </a:lnTo>
                <a:lnTo>
                  <a:pt x="1830283" y="1268275"/>
                </a:lnTo>
                <a:lnTo>
                  <a:pt x="1813385" y="1311133"/>
                </a:lnTo>
                <a:lnTo>
                  <a:pt x="1794486" y="1352938"/>
                </a:lnTo>
                <a:lnTo>
                  <a:pt x="1773644" y="1393632"/>
                </a:lnTo>
                <a:lnTo>
                  <a:pt x="1750919" y="1433155"/>
                </a:lnTo>
                <a:lnTo>
                  <a:pt x="1726371" y="1471446"/>
                </a:lnTo>
                <a:lnTo>
                  <a:pt x="1700058" y="1508449"/>
                </a:lnTo>
                <a:lnTo>
                  <a:pt x="1672041" y="1544102"/>
                </a:lnTo>
                <a:lnTo>
                  <a:pt x="1642378" y="1578346"/>
                </a:lnTo>
                <a:lnTo>
                  <a:pt x="1611129" y="1611123"/>
                </a:lnTo>
                <a:lnTo>
                  <a:pt x="1578352" y="1642373"/>
                </a:lnTo>
                <a:lnTo>
                  <a:pt x="1544108" y="1672036"/>
                </a:lnTo>
                <a:lnTo>
                  <a:pt x="1508455" y="1700054"/>
                </a:lnTo>
                <a:lnTo>
                  <a:pt x="1471453" y="1726367"/>
                </a:lnTo>
                <a:lnTo>
                  <a:pt x="1433161" y="1750916"/>
                </a:lnTo>
                <a:lnTo>
                  <a:pt x="1393639" y="1773641"/>
                </a:lnTo>
                <a:lnTo>
                  <a:pt x="1352945" y="1794483"/>
                </a:lnTo>
                <a:lnTo>
                  <a:pt x="1311139" y="1813383"/>
                </a:lnTo>
                <a:lnTo>
                  <a:pt x="1268280" y="1830282"/>
                </a:lnTo>
                <a:lnTo>
                  <a:pt x="1224428" y="1845120"/>
                </a:lnTo>
                <a:lnTo>
                  <a:pt x="1179642" y="1857838"/>
                </a:lnTo>
                <a:lnTo>
                  <a:pt x="1133981" y="1868376"/>
                </a:lnTo>
                <a:lnTo>
                  <a:pt x="1087505" y="1876676"/>
                </a:lnTo>
                <a:lnTo>
                  <a:pt x="1040272" y="1882678"/>
                </a:lnTo>
                <a:lnTo>
                  <a:pt x="992342" y="1886322"/>
                </a:lnTo>
                <a:lnTo>
                  <a:pt x="943775" y="1887550"/>
                </a:lnTo>
                <a:lnTo>
                  <a:pt x="895209" y="1886322"/>
                </a:lnTo>
                <a:lnTo>
                  <a:pt x="847280" y="1882678"/>
                </a:lnTo>
                <a:lnTo>
                  <a:pt x="800048" y="1876676"/>
                </a:lnTo>
                <a:lnTo>
                  <a:pt x="753572" y="1868376"/>
                </a:lnTo>
                <a:lnTo>
                  <a:pt x="707911" y="1857838"/>
                </a:lnTo>
                <a:lnTo>
                  <a:pt x="663125" y="1845120"/>
                </a:lnTo>
                <a:lnTo>
                  <a:pt x="619274" y="1830282"/>
                </a:lnTo>
                <a:lnTo>
                  <a:pt x="576415" y="1813383"/>
                </a:lnTo>
                <a:lnTo>
                  <a:pt x="534610" y="1794483"/>
                </a:lnTo>
                <a:lnTo>
                  <a:pt x="493916" y="1773641"/>
                </a:lnTo>
                <a:lnTo>
                  <a:pt x="454394" y="1750916"/>
                </a:lnTo>
                <a:lnTo>
                  <a:pt x="416102" y="1726367"/>
                </a:lnTo>
                <a:lnTo>
                  <a:pt x="379099" y="1700054"/>
                </a:lnTo>
                <a:lnTo>
                  <a:pt x="343447" y="1672036"/>
                </a:lnTo>
                <a:lnTo>
                  <a:pt x="309202" y="1642373"/>
                </a:lnTo>
                <a:lnTo>
                  <a:pt x="276425" y="1611123"/>
                </a:lnTo>
                <a:lnTo>
                  <a:pt x="245176" y="1578346"/>
                </a:lnTo>
                <a:lnTo>
                  <a:pt x="215512" y="1544102"/>
                </a:lnTo>
                <a:lnTo>
                  <a:pt x="187495" y="1508449"/>
                </a:lnTo>
                <a:lnTo>
                  <a:pt x="161182" y="1471446"/>
                </a:lnTo>
                <a:lnTo>
                  <a:pt x="136633" y="1433155"/>
                </a:lnTo>
                <a:lnTo>
                  <a:pt x="113908" y="1393632"/>
                </a:lnTo>
                <a:lnTo>
                  <a:pt x="93066" y="1352938"/>
                </a:lnTo>
                <a:lnTo>
                  <a:pt x="74166" y="1311133"/>
                </a:lnTo>
                <a:lnTo>
                  <a:pt x="57268" y="1268275"/>
                </a:lnTo>
                <a:lnTo>
                  <a:pt x="42430" y="1224423"/>
                </a:lnTo>
                <a:lnTo>
                  <a:pt x="29712" y="1179637"/>
                </a:lnTo>
                <a:lnTo>
                  <a:pt x="19174" y="1133977"/>
                </a:lnTo>
                <a:lnTo>
                  <a:pt x="10874" y="1087501"/>
                </a:lnTo>
                <a:lnTo>
                  <a:pt x="4872" y="1040270"/>
                </a:lnTo>
                <a:lnTo>
                  <a:pt x="1228" y="992341"/>
                </a:lnTo>
                <a:lnTo>
                  <a:pt x="0" y="943775"/>
                </a:lnTo>
                <a:lnTo>
                  <a:pt x="1362" y="893041"/>
                </a:lnTo>
                <a:lnTo>
                  <a:pt x="5418" y="842730"/>
                </a:lnTo>
                <a:lnTo>
                  <a:pt x="12122" y="792939"/>
                </a:lnTo>
                <a:lnTo>
                  <a:pt x="21429" y="743761"/>
                </a:lnTo>
                <a:lnTo>
                  <a:pt x="33291" y="695293"/>
                </a:lnTo>
                <a:lnTo>
                  <a:pt x="47663" y="647629"/>
                </a:lnTo>
                <a:lnTo>
                  <a:pt x="64499" y="600864"/>
                </a:lnTo>
                <a:lnTo>
                  <a:pt x="83754" y="555094"/>
                </a:lnTo>
                <a:lnTo>
                  <a:pt x="105380" y="510412"/>
                </a:lnTo>
                <a:lnTo>
                  <a:pt x="129332" y="466915"/>
                </a:lnTo>
                <a:lnTo>
                  <a:pt x="155564" y="424697"/>
                </a:lnTo>
                <a:lnTo>
                  <a:pt x="184030" y="383854"/>
                </a:lnTo>
                <a:lnTo>
                  <a:pt x="214683" y="344479"/>
                </a:lnTo>
                <a:lnTo>
                  <a:pt x="247479" y="306670"/>
                </a:lnTo>
                <a:lnTo>
                  <a:pt x="282371" y="270519"/>
                </a:lnTo>
                <a:lnTo>
                  <a:pt x="319313" y="236123"/>
                </a:lnTo>
                <a:lnTo>
                  <a:pt x="358258" y="203577"/>
                </a:lnTo>
              </a:path>
            </a:pathLst>
          </a:custGeom>
          <a:noFill/>
          <a:ln w="170773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1" name="object 14"/>
          <p:cNvSpPr>
            <a:spLocks/>
          </p:cNvSpPr>
          <p:nvPr/>
        </p:nvSpPr>
        <p:spPr bwMode="auto">
          <a:xfrm>
            <a:off x="385763" y="2951163"/>
            <a:ext cx="695325" cy="776287"/>
          </a:xfrm>
          <a:custGeom>
            <a:avLst/>
            <a:gdLst>
              <a:gd name="T0" fmla="*/ 695214 w 1237614"/>
              <a:gd name="T1" fmla="*/ 776169 h 1237614"/>
              <a:gd name="T2" fmla="*/ 667915 w 1237614"/>
              <a:gd name="T3" fmla="*/ 775582 h 1237614"/>
              <a:gd name="T4" fmla="*/ 640884 w 1237614"/>
              <a:gd name="T5" fmla="*/ 773834 h 1237614"/>
              <a:gd name="T6" fmla="*/ 614137 w 1237614"/>
              <a:gd name="T7" fmla="*/ 770947 h 1237614"/>
              <a:gd name="T8" fmla="*/ 587697 w 1237614"/>
              <a:gd name="T9" fmla="*/ 766943 h 1237614"/>
              <a:gd name="T10" fmla="*/ 561581 w 1237614"/>
              <a:gd name="T11" fmla="*/ 761843 h 1237614"/>
              <a:gd name="T12" fmla="*/ 535808 w 1237614"/>
              <a:gd name="T13" fmla="*/ 755670 h 1237614"/>
              <a:gd name="T14" fmla="*/ 510399 w 1237614"/>
              <a:gd name="T15" fmla="*/ 748443 h 1237614"/>
              <a:gd name="T16" fmla="*/ 485372 w 1237614"/>
              <a:gd name="T17" fmla="*/ 740186 h 1237614"/>
              <a:gd name="T18" fmla="*/ 460747 w 1237614"/>
              <a:gd name="T19" fmla="*/ 730919 h 1237614"/>
              <a:gd name="T20" fmla="*/ 436544 w 1237614"/>
              <a:gd name="T21" fmla="*/ 720665 h 1237614"/>
              <a:gd name="T22" fmla="*/ 412780 w 1237614"/>
              <a:gd name="T23" fmla="*/ 709444 h 1237614"/>
              <a:gd name="T24" fmla="*/ 389477 w 1237614"/>
              <a:gd name="T25" fmla="*/ 697278 h 1237614"/>
              <a:gd name="T26" fmla="*/ 366653 w 1237614"/>
              <a:gd name="T27" fmla="*/ 684190 h 1237614"/>
              <a:gd name="T28" fmla="*/ 344327 w 1237614"/>
              <a:gd name="T29" fmla="*/ 670199 h 1237614"/>
              <a:gd name="T30" fmla="*/ 322519 w 1237614"/>
              <a:gd name="T31" fmla="*/ 655329 h 1237614"/>
              <a:gd name="T32" fmla="*/ 301247 w 1237614"/>
              <a:gd name="T33" fmla="*/ 639600 h 1237614"/>
              <a:gd name="T34" fmla="*/ 280533 w 1237614"/>
              <a:gd name="T35" fmla="*/ 623034 h 1237614"/>
              <a:gd name="T36" fmla="*/ 260393 w 1237614"/>
              <a:gd name="T37" fmla="*/ 605653 h 1237614"/>
              <a:gd name="T38" fmla="*/ 240850 w 1237614"/>
              <a:gd name="T39" fmla="*/ 587479 h 1237614"/>
              <a:gd name="T40" fmla="*/ 221920 w 1237614"/>
              <a:gd name="T41" fmla="*/ 568532 h 1237614"/>
              <a:gd name="T42" fmla="*/ 203624 w 1237614"/>
              <a:gd name="T43" fmla="*/ 548834 h 1237614"/>
              <a:gd name="T44" fmla="*/ 185981 w 1237614"/>
              <a:gd name="T45" fmla="*/ 528408 h 1237614"/>
              <a:gd name="T46" fmla="*/ 169010 w 1237614"/>
              <a:gd name="T47" fmla="*/ 507274 h 1237614"/>
              <a:gd name="T48" fmla="*/ 152731 w 1237614"/>
              <a:gd name="T49" fmla="*/ 485454 h 1237614"/>
              <a:gd name="T50" fmla="*/ 137163 w 1237614"/>
              <a:gd name="T51" fmla="*/ 462970 h 1237614"/>
              <a:gd name="T52" fmla="*/ 122325 w 1237614"/>
              <a:gd name="T53" fmla="*/ 439843 h 1237614"/>
              <a:gd name="T54" fmla="*/ 108237 w 1237614"/>
              <a:gd name="T55" fmla="*/ 416095 h 1237614"/>
              <a:gd name="T56" fmla="*/ 94917 w 1237614"/>
              <a:gd name="T57" fmla="*/ 391748 h 1237614"/>
              <a:gd name="T58" fmla="*/ 82386 w 1237614"/>
              <a:gd name="T59" fmla="*/ 366822 h 1237614"/>
              <a:gd name="T60" fmla="*/ 70663 w 1237614"/>
              <a:gd name="T61" fmla="*/ 341340 h 1237614"/>
              <a:gd name="T62" fmla="*/ 59765 w 1237614"/>
              <a:gd name="T63" fmla="*/ 315323 h 1237614"/>
              <a:gd name="T64" fmla="*/ 49715 w 1237614"/>
              <a:gd name="T65" fmla="*/ 288792 h 1237614"/>
              <a:gd name="T66" fmla="*/ 40530 w 1237614"/>
              <a:gd name="T67" fmla="*/ 261770 h 1237614"/>
              <a:gd name="T68" fmla="*/ 32230 w 1237614"/>
              <a:gd name="T69" fmla="*/ 234277 h 1237614"/>
              <a:gd name="T70" fmla="*/ 24834 w 1237614"/>
              <a:gd name="T71" fmla="*/ 206337 h 1237614"/>
              <a:gd name="T72" fmla="*/ 18361 w 1237614"/>
              <a:gd name="T73" fmla="*/ 177968 h 1237614"/>
              <a:gd name="T74" fmla="*/ 12831 w 1237614"/>
              <a:gd name="T75" fmla="*/ 149195 h 1237614"/>
              <a:gd name="T76" fmla="*/ 8263 w 1237614"/>
              <a:gd name="T77" fmla="*/ 120037 h 1237614"/>
              <a:gd name="T78" fmla="*/ 4677 w 1237614"/>
              <a:gd name="T79" fmla="*/ 90518 h 1237614"/>
              <a:gd name="T80" fmla="*/ 2091 w 1237614"/>
              <a:gd name="T81" fmla="*/ 60657 h 1237614"/>
              <a:gd name="T82" fmla="*/ 526 w 1237614"/>
              <a:gd name="T83" fmla="*/ 30477 h 1237614"/>
              <a:gd name="T84" fmla="*/ 0 w 1237614"/>
              <a:gd name="T85" fmla="*/ 0 h 123761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37614"/>
              <a:gd name="T130" fmla="*/ 0 h 1237614"/>
              <a:gd name="T131" fmla="*/ 1237614 w 1237614"/>
              <a:gd name="T132" fmla="*/ 1237614 h 123761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37614" h="1237614">
                <a:moveTo>
                  <a:pt x="1237418" y="1237424"/>
                </a:moveTo>
                <a:lnTo>
                  <a:pt x="1188829" y="1236488"/>
                </a:lnTo>
                <a:lnTo>
                  <a:pt x="1140715" y="1233701"/>
                </a:lnTo>
                <a:lnTo>
                  <a:pt x="1093109" y="1229099"/>
                </a:lnTo>
                <a:lnTo>
                  <a:pt x="1046047" y="1222716"/>
                </a:lnTo>
                <a:lnTo>
                  <a:pt x="999563" y="1214585"/>
                </a:lnTo>
                <a:lnTo>
                  <a:pt x="953690" y="1204743"/>
                </a:lnTo>
                <a:lnTo>
                  <a:pt x="908464" y="1193222"/>
                </a:lnTo>
                <a:lnTo>
                  <a:pt x="863919" y="1180058"/>
                </a:lnTo>
                <a:lnTo>
                  <a:pt x="820089" y="1165284"/>
                </a:lnTo>
                <a:lnTo>
                  <a:pt x="777009" y="1148935"/>
                </a:lnTo>
                <a:lnTo>
                  <a:pt x="734712" y="1131046"/>
                </a:lnTo>
                <a:lnTo>
                  <a:pt x="693234" y="1111651"/>
                </a:lnTo>
                <a:lnTo>
                  <a:pt x="652609" y="1090784"/>
                </a:lnTo>
                <a:lnTo>
                  <a:pt x="612871" y="1068480"/>
                </a:lnTo>
                <a:lnTo>
                  <a:pt x="574054" y="1044772"/>
                </a:lnTo>
                <a:lnTo>
                  <a:pt x="536193" y="1019696"/>
                </a:lnTo>
                <a:lnTo>
                  <a:pt x="499323" y="993286"/>
                </a:lnTo>
                <a:lnTo>
                  <a:pt x="463477" y="965576"/>
                </a:lnTo>
                <a:lnTo>
                  <a:pt x="428691" y="936601"/>
                </a:lnTo>
                <a:lnTo>
                  <a:pt x="394998" y="906394"/>
                </a:lnTo>
                <a:lnTo>
                  <a:pt x="362432" y="874991"/>
                </a:lnTo>
                <a:lnTo>
                  <a:pt x="331029" y="842426"/>
                </a:lnTo>
                <a:lnTo>
                  <a:pt x="300823" y="808733"/>
                </a:lnTo>
                <a:lnTo>
                  <a:pt x="271848" y="773946"/>
                </a:lnTo>
                <a:lnTo>
                  <a:pt x="244138" y="738100"/>
                </a:lnTo>
                <a:lnTo>
                  <a:pt x="217727" y="701230"/>
                </a:lnTo>
                <a:lnTo>
                  <a:pt x="192652" y="663369"/>
                </a:lnTo>
                <a:lnTo>
                  <a:pt x="168944" y="624552"/>
                </a:lnTo>
                <a:lnTo>
                  <a:pt x="146640" y="584814"/>
                </a:lnTo>
                <a:lnTo>
                  <a:pt x="125773" y="544188"/>
                </a:lnTo>
                <a:lnTo>
                  <a:pt x="106377" y="502710"/>
                </a:lnTo>
                <a:lnTo>
                  <a:pt x="88488" y="460413"/>
                </a:lnTo>
                <a:lnTo>
                  <a:pt x="72140" y="417332"/>
                </a:lnTo>
                <a:lnTo>
                  <a:pt x="57366" y="373502"/>
                </a:lnTo>
                <a:lnTo>
                  <a:pt x="44202" y="328957"/>
                </a:lnTo>
                <a:lnTo>
                  <a:pt x="32681" y="283730"/>
                </a:lnTo>
                <a:lnTo>
                  <a:pt x="22838" y="237857"/>
                </a:lnTo>
                <a:lnTo>
                  <a:pt x="14708" y="191372"/>
                </a:lnTo>
                <a:lnTo>
                  <a:pt x="8325" y="144310"/>
                </a:lnTo>
                <a:lnTo>
                  <a:pt x="3722" y="96704"/>
                </a:lnTo>
                <a:lnTo>
                  <a:pt x="936" y="48589"/>
                </a:lnTo>
                <a:lnTo>
                  <a:pt x="0" y="0"/>
                </a:lnTo>
              </a:path>
            </a:pathLst>
          </a:custGeom>
          <a:noFill/>
          <a:ln w="57599">
            <a:solidFill>
              <a:srgbClr val="C1C9E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2" name="object 15"/>
          <p:cNvSpPr>
            <a:spLocks/>
          </p:cNvSpPr>
          <p:nvPr/>
        </p:nvSpPr>
        <p:spPr bwMode="auto">
          <a:xfrm>
            <a:off x="242888" y="2900363"/>
            <a:ext cx="244475" cy="127000"/>
          </a:xfrm>
          <a:custGeom>
            <a:avLst/>
            <a:gdLst>
              <a:gd name="T0" fmla="*/ 0 w 244475"/>
              <a:gd name="T1" fmla="*/ 126466 h 127000"/>
              <a:gd name="T2" fmla="*/ 117928 w 244475"/>
              <a:gd name="T3" fmla="*/ 0 h 127000"/>
              <a:gd name="T4" fmla="*/ 244388 w 244475"/>
              <a:gd name="T5" fmla="*/ 117932 h 127000"/>
              <a:gd name="T6" fmla="*/ 0 60000 65536"/>
              <a:gd name="T7" fmla="*/ 0 60000 65536"/>
              <a:gd name="T8" fmla="*/ 0 60000 65536"/>
              <a:gd name="T9" fmla="*/ 0 w 244475"/>
              <a:gd name="T10" fmla="*/ 0 h 127000"/>
              <a:gd name="T11" fmla="*/ 244475 w 244475"/>
              <a:gd name="T12" fmla="*/ 127000 h 127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4475" h="127000">
                <a:moveTo>
                  <a:pt x="0" y="126466"/>
                </a:moveTo>
                <a:lnTo>
                  <a:pt x="117928" y="0"/>
                </a:lnTo>
                <a:lnTo>
                  <a:pt x="244388" y="117932"/>
                </a:lnTo>
              </a:path>
            </a:pathLst>
          </a:custGeom>
          <a:noFill/>
          <a:ln w="57599">
            <a:solidFill>
              <a:srgbClr val="C1C9E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" name="object 16"/>
          <p:cNvSpPr txBox="1"/>
          <p:nvPr/>
        </p:nvSpPr>
        <p:spPr>
          <a:xfrm>
            <a:off x="933450" y="2640013"/>
            <a:ext cx="1547813" cy="3333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 fontAlgn="auto">
              <a:lnSpc>
                <a:spcPts val="250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2000" b="1" spc="-50" dirty="0">
                <a:solidFill>
                  <a:srgbClr val="FF0000"/>
                </a:solidFill>
                <a:latin typeface="Arial"/>
                <a:cs typeface="Arial"/>
              </a:rPr>
              <a:t>20,1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3564" name="object 17"/>
          <p:cNvSpPr>
            <a:spLocks noChangeArrowheads="1"/>
          </p:cNvSpPr>
          <p:nvPr/>
        </p:nvSpPr>
        <p:spPr bwMode="auto">
          <a:xfrm>
            <a:off x="4706938" y="5397500"/>
            <a:ext cx="1506537" cy="150336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65" name="object 18"/>
          <p:cNvSpPr>
            <a:spLocks/>
          </p:cNvSpPr>
          <p:nvPr/>
        </p:nvSpPr>
        <p:spPr bwMode="auto">
          <a:xfrm>
            <a:off x="5461000" y="5480050"/>
            <a:ext cx="614363" cy="406400"/>
          </a:xfrm>
          <a:custGeom>
            <a:avLst/>
            <a:gdLst>
              <a:gd name="T0" fmla="*/ 0 w 614679"/>
              <a:gd name="T1" fmla="*/ 0 h 405764"/>
              <a:gd name="T2" fmla="*/ 49777 w 614679"/>
              <a:gd name="T3" fmla="*/ 1853 h 405764"/>
              <a:gd name="T4" fmla="*/ 98790 w 614679"/>
              <a:gd name="T5" fmla="*/ 7341 h 405764"/>
              <a:gd name="T6" fmla="*/ 146875 w 614679"/>
              <a:gd name="T7" fmla="*/ 16358 h 405764"/>
              <a:gd name="T8" fmla="*/ 193871 w 614679"/>
              <a:gd name="T9" fmla="*/ 28795 h 405764"/>
              <a:gd name="T10" fmla="*/ 239616 w 614679"/>
              <a:gd name="T11" fmla="*/ 44546 h 405764"/>
              <a:gd name="T12" fmla="*/ 283947 w 614679"/>
              <a:gd name="T13" fmla="*/ 63503 h 405764"/>
              <a:gd name="T14" fmla="*/ 326702 w 614679"/>
              <a:gd name="T15" fmla="*/ 85560 h 405764"/>
              <a:gd name="T16" fmla="*/ 367720 w 614679"/>
              <a:gd name="T17" fmla="*/ 110609 h 405764"/>
              <a:gd name="T18" fmla="*/ 406838 w 614679"/>
              <a:gd name="T19" fmla="*/ 138544 h 405764"/>
              <a:gd name="T20" fmla="*/ 443894 w 614679"/>
              <a:gd name="T21" fmla="*/ 169256 h 405764"/>
              <a:gd name="T22" fmla="*/ 478727 w 614679"/>
              <a:gd name="T23" fmla="*/ 202640 h 405764"/>
              <a:gd name="T24" fmla="*/ 511173 w 614679"/>
              <a:gd name="T25" fmla="*/ 238587 h 405764"/>
              <a:gd name="T26" fmla="*/ 541071 w 614679"/>
              <a:gd name="T27" fmla="*/ 276991 h 405764"/>
              <a:gd name="T28" fmla="*/ 568260 w 614679"/>
              <a:gd name="T29" fmla="*/ 317744 h 405764"/>
              <a:gd name="T30" fmla="*/ 592575 w 614679"/>
              <a:gd name="T31" fmla="*/ 360741 h 405764"/>
              <a:gd name="T32" fmla="*/ 613857 w 614679"/>
              <a:gd name="T33" fmla="*/ 405872 h 4057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4679"/>
              <a:gd name="T52" fmla="*/ 0 h 405764"/>
              <a:gd name="T53" fmla="*/ 614679 w 614679"/>
              <a:gd name="T54" fmla="*/ 405764 h 4057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4679" h="405764">
                <a:moveTo>
                  <a:pt x="0" y="0"/>
                </a:moveTo>
                <a:lnTo>
                  <a:pt x="49803" y="1850"/>
                </a:lnTo>
                <a:lnTo>
                  <a:pt x="98841" y="7330"/>
                </a:lnTo>
                <a:lnTo>
                  <a:pt x="146951" y="16332"/>
                </a:lnTo>
                <a:lnTo>
                  <a:pt x="193971" y="28750"/>
                </a:lnTo>
                <a:lnTo>
                  <a:pt x="239739" y="44476"/>
                </a:lnTo>
                <a:lnTo>
                  <a:pt x="284093" y="63404"/>
                </a:lnTo>
                <a:lnTo>
                  <a:pt x="326870" y="85426"/>
                </a:lnTo>
                <a:lnTo>
                  <a:pt x="367909" y="110436"/>
                </a:lnTo>
                <a:lnTo>
                  <a:pt x="407047" y="138327"/>
                </a:lnTo>
                <a:lnTo>
                  <a:pt x="444122" y="168991"/>
                </a:lnTo>
                <a:lnTo>
                  <a:pt x="478973" y="202323"/>
                </a:lnTo>
                <a:lnTo>
                  <a:pt x="511436" y="238214"/>
                </a:lnTo>
                <a:lnTo>
                  <a:pt x="541349" y="276557"/>
                </a:lnTo>
                <a:lnTo>
                  <a:pt x="568552" y="317247"/>
                </a:lnTo>
                <a:lnTo>
                  <a:pt x="592880" y="360176"/>
                </a:lnTo>
                <a:lnTo>
                  <a:pt x="614173" y="405237"/>
                </a:lnTo>
              </a:path>
            </a:pathLst>
          </a:custGeom>
          <a:noFill/>
          <a:ln w="170773">
            <a:solidFill>
              <a:srgbClr val="E8C89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" name="object 19"/>
          <p:cNvSpPr txBox="1"/>
          <p:nvPr/>
        </p:nvSpPr>
        <p:spPr>
          <a:xfrm>
            <a:off x="5080000" y="5811838"/>
            <a:ext cx="796925" cy="6604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lnSpc>
                <a:spcPts val="250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sz="2200" b="1" spc="-35" dirty="0">
                <a:solidFill>
                  <a:srgbClr val="5B79AA"/>
                </a:solidFill>
                <a:latin typeface="Arial"/>
                <a:cs typeface="Arial"/>
              </a:rPr>
              <a:t>23,2%</a:t>
            </a:r>
            <a:endParaRPr sz="2200">
              <a:latin typeface="Arial"/>
              <a:cs typeface="Arial"/>
            </a:endParaRPr>
          </a:p>
          <a:p>
            <a:pPr marL="127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200" b="1" spc="-35" dirty="0">
                <a:solidFill>
                  <a:srgbClr val="DCB77A"/>
                </a:solidFill>
                <a:latin typeface="Arial"/>
                <a:cs typeface="Arial"/>
              </a:rPr>
              <a:t>18,0%</a:t>
            </a:r>
            <a:endParaRPr sz="2200">
              <a:latin typeface="Arial"/>
              <a:cs typeface="Arial"/>
            </a:endParaRPr>
          </a:p>
        </p:txBody>
      </p:sp>
      <p:sp>
        <p:nvSpPr>
          <p:cNvPr id="23567" name="object 20"/>
          <p:cNvSpPr>
            <a:spLocks noChangeArrowheads="1"/>
          </p:cNvSpPr>
          <p:nvPr/>
        </p:nvSpPr>
        <p:spPr bwMode="auto">
          <a:xfrm>
            <a:off x="4376738" y="5113338"/>
            <a:ext cx="2057400" cy="20574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68" name="object 21"/>
          <p:cNvSpPr>
            <a:spLocks/>
          </p:cNvSpPr>
          <p:nvPr/>
        </p:nvSpPr>
        <p:spPr bwMode="auto">
          <a:xfrm>
            <a:off x="5461000" y="5203825"/>
            <a:ext cx="939800" cy="852488"/>
          </a:xfrm>
          <a:custGeom>
            <a:avLst/>
            <a:gdLst>
              <a:gd name="T0" fmla="*/ 0 w 939800"/>
              <a:gd name="T1" fmla="*/ 0 h 852170"/>
              <a:gd name="T2" fmla="*/ 48280 w 939800"/>
              <a:gd name="T3" fmla="*/ 1218 h 852170"/>
              <a:gd name="T4" fmla="*/ 95971 w 939800"/>
              <a:gd name="T5" fmla="*/ 4839 h 852170"/>
              <a:gd name="T6" fmla="*/ 143009 w 939800"/>
              <a:gd name="T7" fmla="*/ 10803 h 852170"/>
              <a:gd name="T8" fmla="*/ 189332 w 939800"/>
              <a:gd name="T9" fmla="*/ 19055 h 852170"/>
              <a:gd name="T10" fmla="*/ 234879 w 939800"/>
              <a:gd name="T11" fmla="*/ 29538 h 852170"/>
              <a:gd name="T12" fmla="*/ 279586 w 939800"/>
              <a:gd name="T13" fmla="*/ 42197 h 852170"/>
              <a:gd name="T14" fmla="*/ 323393 w 939800"/>
              <a:gd name="T15" fmla="*/ 56974 h 852170"/>
              <a:gd name="T16" fmla="*/ 366236 w 939800"/>
              <a:gd name="T17" fmla="*/ 73814 h 852170"/>
              <a:gd name="T18" fmla="*/ 408054 w 939800"/>
              <a:gd name="T19" fmla="*/ 92660 h 852170"/>
              <a:gd name="T20" fmla="*/ 448784 w 939800"/>
              <a:gd name="T21" fmla="*/ 113456 h 852170"/>
              <a:gd name="T22" fmla="*/ 488364 w 939800"/>
              <a:gd name="T23" fmla="*/ 136146 h 852170"/>
              <a:gd name="T24" fmla="*/ 526732 w 939800"/>
              <a:gd name="T25" fmla="*/ 160671 h 852170"/>
              <a:gd name="T26" fmla="*/ 563826 w 939800"/>
              <a:gd name="T27" fmla="*/ 186978 h 852170"/>
              <a:gd name="T28" fmla="*/ 599584 w 939800"/>
              <a:gd name="T29" fmla="*/ 215008 h 852170"/>
              <a:gd name="T30" fmla="*/ 633944 w 939800"/>
              <a:gd name="T31" fmla="*/ 244706 h 852170"/>
              <a:gd name="T32" fmla="*/ 666843 w 939800"/>
              <a:gd name="T33" fmla="*/ 276016 h 852170"/>
              <a:gd name="T34" fmla="*/ 698220 w 939800"/>
              <a:gd name="T35" fmla="*/ 308880 h 852170"/>
              <a:gd name="T36" fmla="*/ 728011 w 939800"/>
              <a:gd name="T37" fmla="*/ 343243 h 852170"/>
              <a:gd name="T38" fmla="*/ 756156 w 939800"/>
              <a:gd name="T39" fmla="*/ 379048 h 852170"/>
              <a:gd name="T40" fmla="*/ 782591 w 939800"/>
              <a:gd name="T41" fmla="*/ 416239 h 852170"/>
              <a:gd name="T42" fmla="*/ 807255 w 939800"/>
              <a:gd name="T43" fmla="*/ 454760 h 852170"/>
              <a:gd name="T44" fmla="*/ 830086 w 939800"/>
              <a:gd name="T45" fmla="*/ 494554 h 852170"/>
              <a:gd name="T46" fmla="*/ 851021 w 939800"/>
              <a:gd name="T47" fmla="*/ 535564 h 852170"/>
              <a:gd name="T48" fmla="*/ 869998 w 939800"/>
              <a:gd name="T49" fmla="*/ 577735 h 852170"/>
              <a:gd name="T50" fmla="*/ 886956 w 939800"/>
              <a:gd name="T51" fmla="*/ 621009 h 852170"/>
              <a:gd name="T52" fmla="*/ 901831 w 939800"/>
              <a:gd name="T53" fmla="*/ 665331 h 852170"/>
              <a:gd name="T54" fmla="*/ 914562 w 939800"/>
              <a:gd name="T55" fmla="*/ 710644 h 852170"/>
              <a:gd name="T56" fmla="*/ 925087 w 939800"/>
              <a:gd name="T57" fmla="*/ 756892 h 852170"/>
              <a:gd name="T58" fmla="*/ 933343 w 939800"/>
              <a:gd name="T59" fmla="*/ 804019 h 852170"/>
              <a:gd name="T60" fmla="*/ 939268 w 939800"/>
              <a:gd name="T61" fmla="*/ 851968 h 85217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39800"/>
              <a:gd name="T94" fmla="*/ 0 h 852170"/>
              <a:gd name="T95" fmla="*/ 939800 w 939800"/>
              <a:gd name="T96" fmla="*/ 852170 h 85217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39800" h="852170">
                <a:moveTo>
                  <a:pt x="0" y="0"/>
                </a:moveTo>
                <a:lnTo>
                  <a:pt x="48280" y="1218"/>
                </a:lnTo>
                <a:lnTo>
                  <a:pt x="95971" y="4837"/>
                </a:lnTo>
                <a:lnTo>
                  <a:pt x="143009" y="10799"/>
                </a:lnTo>
                <a:lnTo>
                  <a:pt x="189332" y="19048"/>
                </a:lnTo>
                <a:lnTo>
                  <a:pt x="234879" y="29527"/>
                </a:lnTo>
                <a:lnTo>
                  <a:pt x="279586" y="42181"/>
                </a:lnTo>
                <a:lnTo>
                  <a:pt x="323393" y="56953"/>
                </a:lnTo>
                <a:lnTo>
                  <a:pt x="366236" y="73787"/>
                </a:lnTo>
                <a:lnTo>
                  <a:pt x="408054" y="92626"/>
                </a:lnTo>
                <a:lnTo>
                  <a:pt x="448784" y="113414"/>
                </a:lnTo>
                <a:lnTo>
                  <a:pt x="488364" y="136095"/>
                </a:lnTo>
                <a:lnTo>
                  <a:pt x="526732" y="160611"/>
                </a:lnTo>
                <a:lnTo>
                  <a:pt x="563826" y="186908"/>
                </a:lnTo>
                <a:lnTo>
                  <a:pt x="599584" y="214928"/>
                </a:lnTo>
                <a:lnTo>
                  <a:pt x="633944" y="244615"/>
                </a:lnTo>
                <a:lnTo>
                  <a:pt x="666843" y="275913"/>
                </a:lnTo>
                <a:lnTo>
                  <a:pt x="698220" y="308765"/>
                </a:lnTo>
                <a:lnTo>
                  <a:pt x="728011" y="343115"/>
                </a:lnTo>
                <a:lnTo>
                  <a:pt x="756156" y="378907"/>
                </a:lnTo>
                <a:lnTo>
                  <a:pt x="782591" y="416084"/>
                </a:lnTo>
                <a:lnTo>
                  <a:pt x="807255" y="454591"/>
                </a:lnTo>
                <a:lnTo>
                  <a:pt x="830086" y="494370"/>
                </a:lnTo>
                <a:lnTo>
                  <a:pt x="851021" y="535365"/>
                </a:lnTo>
                <a:lnTo>
                  <a:pt x="869998" y="577520"/>
                </a:lnTo>
                <a:lnTo>
                  <a:pt x="886956" y="620778"/>
                </a:lnTo>
                <a:lnTo>
                  <a:pt x="901831" y="665084"/>
                </a:lnTo>
                <a:lnTo>
                  <a:pt x="914562" y="710380"/>
                </a:lnTo>
                <a:lnTo>
                  <a:pt x="925087" y="756611"/>
                </a:lnTo>
                <a:lnTo>
                  <a:pt x="933343" y="803720"/>
                </a:lnTo>
                <a:lnTo>
                  <a:pt x="939268" y="851651"/>
                </a:lnTo>
              </a:path>
            </a:pathLst>
          </a:custGeom>
          <a:noFill/>
          <a:ln w="170773">
            <a:solidFill>
              <a:srgbClr val="5B79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9" name="object 22"/>
          <p:cNvSpPr>
            <a:spLocks/>
          </p:cNvSpPr>
          <p:nvPr/>
        </p:nvSpPr>
        <p:spPr bwMode="auto">
          <a:xfrm>
            <a:off x="4222750" y="6148388"/>
            <a:ext cx="1238250" cy="1236662"/>
          </a:xfrm>
          <a:custGeom>
            <a:avLst/>
            <a:gdLst>
              <a:gd name="T0" fmla="*/ 1238060 w 1237614"/>
              <a:gd name="T1" fmla="*/ 1236463 h 1237615"/>
              <a:gd name="T2" fmla="*/ 1189446 w 1237614"/>
              <a:gd name="T3" fmla="*/ 1235528 h 1237615"/>
              <a:gd name="T4" fmla="*/ 1141307 w 1237614"/>
              <a:gd name="T5" fmla="*/ 1232743 h 1237615"/>
              <a:gd name="T6" fmla="*/ 1093678 w 1237614"/>
              <a:gd name="T7" fmla="*/ 1228145 h 1237615"/>
              <a:gd name="T8" fmla="*/ 1046591 w 1237614"/>
              <a:gd name="T9" fmla="*/ 1221766 h 1237615"/>
              <a:gd name="T10" fmla="*/ 1000084 w 1237614"/>
              <a:gd name="T11" fmla="*/ 1213642 h 1237615"/>
              <a:gd name="T12" fmla="*/ 954187 w 1237614"/>
              <a:gd name="T13" fmla="*/ 1203807 h 1237615"/>
              <a:gd name="T14" fmla="*/ 908938 w 1237614"/>
              <a:gd name="T15" fmla="*/ 1192295 h 1237615"/>
              <a:gd name="T16" fmla="*/ 864370 w 1237614"/>
              <a:gd name="T17" fmla="*/ 1179141 h 1237615"/>
              <a:gd name="T18" fmla="*/ 820517 w 1237614"/>
              <a:gd name="T19" fmla="*/ 1164379 h 1237615"/>
              <a:gd name="T20" fmla="*/ 777415 w 1237614"/>
              <a:gd name="T21" fmla="*/ 1148042 h 1237615"/>
              <a:gd name="T22" fmla="*/ 735097 w 1237614"/>
              <a:gd name="T23" fmla="*/ 1130167 h 1237615"/>
              <a:gd name="T24" fmla="*/ 693597 w 1237614"/>
              <a:gd name="T25" fmla="*/ 1110787 h 1237615"/>
              <a:gd name="T26" fmla="*/ 652950 w 1237614"/>
              <a:gd name="T27" fmla="*/ 1089936 h 1237615"/>
              <a:gd name="T28" fmla="*/ 613192 w 1237614"/>
              <a:gd name="T29" fmla="*/ 1067649 h 1237615"/>
              <a:gd name="T30" fmla="*/ 574355 w 1237614"/>
              <a:gd name="T31" fmla="*/ 1043959 h 1237615"/>
              <a:gd name="T32" fmla="*/ 536475 w 1237614"/>
              <a:gd name="T33" fmla="*/ 1018902 h 1237615"/>
              <a:gd name="T34" fmla="*/ 499586 w 1237614"/>
              <a:gd name="T35" fmla="*/ 992513 h 1237615"/>
              <a:gd name="T36" fmla="*/ 463721 w 1237614"/>
              <a:gd name="T37" fmla="*/ 964824 h 1237615"/>
              <a:gd name="T38" fmla="*/ 428916 w 1237614"/>
              <a:gd name="T39" fmla="*/ 935871 h 1237615"/>
              <a:gd name="T40" fmla="*/ 395205 w 1237614"/>
              <a:gd name="T41" fmla="*/ 905689 h 1237615"/>
              <a:gd name="T42" fmla="*/ 362623 w 1237614"/>
              <a:gd name="T43" fmla="*/ 874310 h 1237615"/>
              <a:gd name="T44" fmla="*/ 331204 w 1237614"/>
              <a:gd name="T45" fmla="*/ 841769 h 1237615"/>
              <a:gd name="T46" fmla="*/ 300982 w 1237614"/>
              <a:gd name="T47" fmla="*/ 808102 h 1237615"/>
              <a:gd name="T48" fmla="*/ 271991 w 1237614"/>
              <a:gd name="T49" fmla="*/ 773343 h 1237615"/>
              <a:gd name="T50" fmla="*/ 244266 w 1237614"/>
              <a:gd name="T51" fmla="*/ 737524 h 1237615"/>
              <a:gd name="T52" fmla="*/ 217843 w 1237614"/>
              <a:gd name="T53" fmla="*/ 700683 h 1237615"/>
              <a:gd name="T54" fmla="*/ 192753 w 1237614"/>
              <a:gd name="T55" fmla="*/ 662851 h 1237615"/>
              <a:gd name="T56" fmla="*/ 169034 w 1237614"/>
              <a:gd name="T57" fmla="*/ 624065 h 1237615"/>
              <a:gd name="T58" fmla="*/ 146717 w 1237614"/>
              <a:gd name="T59" fmla="*/ 584357 h 1237615"/>
              <a:gd name="T60" fmla="*/ 125840 w 1237614"/>
              <a:gd name="T61" fmla="*/ 543762 h 1237615"/>
              <a:gd name="T62" fmla="*/ 106434 w 1237614"/>
              <a:gd name="T63" fmla="*/ 502316 h 1237615"/>
              <a:gd name="T64" fmla="*/ 88535 w 1237614"/>
              <a:gd name="T65" fmla="*/ 460053 h 1237615"/>
              <a:gd name="T66" fmla="*/ 72178 w 1237614"/>
              <a:gd name="T67" fmla="*/ 417006 h 1237615"/>
              <a:gd name="T68" fmla="*/ 57396 w 1237614"/>
              <a:gd name="T69" fmla="*/ 373210 h 1237615"/>
              <a:gd name="T70" fmla="*/ 44225 w 1237614"/>
              <a:gd name="T71" fmla="*/ 328699 h 1237615"/>
              <a:gd name="T72" fmla="*/ 32698 w 1237614"/>
              <a:gd name="T73" fmla="*/ 283508 h 1237615"/>
              <a:gd name="T74" fmla="*/ 22851 w 1237614"/>
              <a:gd name="T75" fmla="*/ 237671 h 1237615"/>
              <a:gd name="T76" fmla="*/ 14716 w 1237614"/>
              <a:gd name="T77" fmla="*/ 191222 h 1237615"/>
              <a:gd name="T78" fmla="*/ 8329 w 1237614"/>
              <a:gd name="T79" fmla="*/ 144196 h 1237615"/>
              <a:gd name="T80" fmla="*/ 3725 w 1237614"/>
              <a:gd name="T81" fmla="*/ 96628 h 1237615"/>
              <a:gd name="T82" fmla="*/ 936 w 1237614"/>
              <a:gd name="T83" fmla="*/ 48551 h 1237615"/>
              <a:gd name="T84" fmla="*/ 0 w 1237614"/>
              <a:gd name="T85" fmla="*/ 0 h 123761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37614"/>
              <a:gd name="T130" fmla="*/ 0 h 1237615"/>
              <a:gd name="T131" fmla="*/ 1237614 w 1237614"/>
              <a:gd name="T132" fmla="*/ 1237615 h 123761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37614" h="1237615">
                <a:moveTo>
                  <a:pt x="1237424" y="1237415"/>
                </a:moveTo>
                <a:lnTo>
                  <a:pt x="1188835" y="1236479"/>
                </a:lnTo>
                <a:lnTo>
                  <a:pt x="1140721" y="1233692"/>
                </a:lnTo>
                <a:lnTo>
                  <a:pt x="1093116" y="1229090"/>
                </a:lnTo>
                <a:lnTo>
                  <a:pt x="1046054" y="1222707"/>
                </a:lnTo>
                <a:lnTo>
                  <a:pt x="999570" y="1214576"/>
                </a:lnTo>
                <a:lnTo>
                  <a:pt x="953697" y="1204734"/>
                </a:lnTo>
                <a:lnTo>
                  <a:pt x="908471" y="1193213"/>
                </a:lnTo>
                <a:lnTo>
                  <a:pt x="863926" y="1180049"/>
                </a:lnTo>
                <a:lnTo>
                  <a:pt x="820096" y="1165275"/>
                </a:lnTo>
                <a:lnTo>
                  <a:pt x="777016" y="1148926"/>
                </a:lnTo>
                <a:lnTo>
                  <a:pt x="734719" y="1131037"/>
                </a:lnTo>
                <a:lnTo>
                  <a:pt x="693241" y="1111642"/>
                </a:lnTo>
                <a:lnTo>
                  <a:pt x="652615" y="1090775"/>
                </a:lnTo>
                <a:lnTo>
                  <a:pt x="612877" y="1068471"/>
                </a:lnTo>
                <a:lnTo>
                  <a:pt x="574060" y="1044763"/>
                </a:lnTo>
                <a:lnTo>
                  <a:pt x="536199" y="1019687"/>
                </a:lnTo>
                <a:lnTo>
                  <a:pt x="499329" y="993277"/>
                </a:lnTo>
                <a:lnTo>
                  <a:pt x="463483" y="965567"/>
                </a:lnTo>
                <a:lnTo>
                  <a:pt x="428696" y="936592"/>
                </a:lnTo>
                <a:lnTo>
                  <a:pt x="395002" y="906386"/>
                </a:lnTo>
                <a:lnTo>
                  <a:pt x="362437" y="874983"/>
                </a:lnTo>
                <a:lnTo>
                  <a:pt x="331034" y="842417"/>
                </a:lnTo>
                <a:lnTo>
                  <a:pt x="300827" y="808724"/>
                </a:lnTo>
                <a:lnTo>
                  <a:pt x="271851" y="773938"/>
                </a:lnTo>
                <a:lnTo>
                  <a:pt x="244141" y="738092"/>
                </a:lnTo>
                <a:lnTo>
                  <a:pt x="217731" y="701222"/>
                </a:lnTo>
                <a:lnTo>
                  <a:pt x="192654" y="663361"/>
                </a:lnTo>
                <a:lnTo>
                  <a:pt x="168947" y="624545"/>
                </a:lnTo>
                <a:lnTo>
                  <a:pt x="146642" y="584807"/>
                </a:lnTo>
                <a:lnTo>
                  <a:pt x="125775" y="544181"/>
                </a:lnTo>
                <a:lnTo>
                  <a:pt x="106379" y="502703"/>
                </a:lnTo>
                <a:lnTo>
                  <a:pt x="88490" y="460407"/>
                </a:lnTo>
                <a:lnTo>
                  <a:pt x="72141" y="417327"/>
                </a:lnTo>
                <a:lnTo>
                  <a:pt x="57367" y="373497"/>
                </a:lnTo>
                <a:lnTo>
                  <a:pt x="44202" y="328952"/>
                </a:lnTo>
                <a:lnTo>
                  <a:pt x="32681" y="283726"/>
                </a:lnTo>
                <a:lnTo>
                  <a:pt x="22839" y="237854"/>
                </a:lnTo>
                <a:lnTo>
                  <a:pt x="14708" y="191369"/>
                </a:lnTo>
                <a:lnTo>
                  <a:pt x="8325" y="144307"/>
                </a:lnTo>
                <a:lnTo>
                  <a:pt x="3723" y="96702"/>
                </a:lnTo>
                <a:lnTo>
                  <a:pt x="936" y="48588"/>
                </a:lnTo>
                <a:lnTo>
                  <a:pt x="0" y="0"/>
                </a:lnTo>
              </a:path>
            </a:pathLst>
          </a:custGeom>
          <a:noFill/>
          <a:ln w="57599">
            <a:solidFill>
              <a:srgbClr val="C1C9E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70" name="object 23"/>
          <p:cNvSpPr>
            <a:spLocks/>
          </p:cNvSpPr>
          <p:nvPr/>
        </p:nvSpPr>
        <p:spPr bwMode="auto">
          <a:xfrm>
            <a:off x="4105275" y="6148388"/>
            <a:ext cx="244475" cy="127000"/>
          </a:xfrm>
          <a:custGeom>
            <a:avLst/>
            <a:gdLst>
              <a:gd name="T0" fmla="*/ 0 w 244475"/>
              <a:gd name="T1" fmla="*/ 126453 h 127000"/>
              <a:gd name="T2" fmla="*/ 117932 w 244475"/>
              <a:gd name="T3" fmla="*/ 0 h 127000"/>
              <a:gd name="T4" fmla="*/ 244386 w 244475"/>
              <a:gd name="T5" fmla="*/ 117919 h 127000"/>
              <a:gd name="T6" fmla="*/ 0 60000 65536"/>
              <a:gd name="T7" fmla="*/ 0 60000 65536"/>
              <a:gd name="T8" fmla="*/ 0 60000 65536"/>
              <a:gd name="T9" fmla="*/ 0 w 244475"/>
              <a:gd name="T10" fmla="*/ 0 h 127000"/>
              <a:gd name="T11" fmla="*/ 244475 w 244475"/>
              <a:gd name="T12" fmla="*/ 127000 h 127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4475" h="127000">
                <a:moveTo>
                  <a:pt x="0" y="126453"/>
                </a:moveTo>
                <a:lnTo>
                  <a:pt x="117932" y="0"/>
                </a:lnTo>
                <a:lnTo>
                  <a:pt x="244386" y="117919"/>
                </a:lnTo>
              </a:path>
            </a:pathLst>
          </a:custGeom>
          <a:noFill/>
          <a:ln w="57599">
            <a:solidFill>
              <a:srgbClr val="C1C9E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71" name="object 27"/>
          <p:cNvSpPr txBox="1">
            <a:spLocks noChangeArrowheads="1"/>
          </p:cNvSpPr>
          <p:nvPr/>
        </p:nvSpPr>
        <p:spPr bwMode="auto">
          <a:xfrm>
            <a:off x="601663" y="200025"/>
            <a:ext cx="6116637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Увеличение количества образовательных   организаций Ставропольского края, в которых созданы условия  для обучения детей с ограниченными  возможностями здоровья и инвалидностью</a:t>
            </a:r>
          </a:p>
        </p:txBody>
      </p:sp>
      <p:sp>
        <p:nvSpPr>
          <p:cNvPr id="23572" name="object 32"/>
          <p:cNvSpPr txBox="1">
            <a:spLocks noChangeArrowheads="1"/>
          </p:cNvSpPr>
          <p:nvPr/>
        </p:nvSpPr>
        <p:spPr bwMode="auto">
          <a:xfrm>
            <a:off x="227013" y="4238625"/>
            <a:ext cx="29972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Обеспечение психолого-педагогического сопровождения детей, имеющих трудности в обучении</a:t>
            </a:r>
          </a:p>
        </p:txBody>
      </p:sp>
      <p:sp>
        <p:nvSpPr>
          <p:cNvPr id="23573" name="object 33"/>
          <p:cNvSpPr>
            <a:spLocks/>
          </p:cNvSpPr>
          <p:nvPr/>
        </p:nvSpPr>
        <p:spPr bwMode="auto">
          <a:xfrm rot="10800000">
            <a:off x="88900" y="738188"/>
            <a:ext cx="495300" cy="917575"/>
          </a:xfrm>
          <a:custGeom>
            <a:avLst/>
            <a:gdLst>
              <a:gd name="T0" fmla="*/ 494675 w 495934"/>
              <a:gd name="T1" fmla="*/ 602658 h 918844"/>
              <a:gd name="T2" fmla="*/ 0 w 495934"/>
              <a:gd name="T3" fmla="*/ 602658 h 918844"/>
              <a:gd name="T4" fmla="*/ 247340 w 495934"/>
              <a:gd name="T5" fmla="*/ 918845 h 918844"/>
              <a:gd name="T6" fmla="*/ 494675 w 495934"/>
              <a:gd name="T7" fmla="*/ 602658 h 918844"/>
              <a:gd name="T8" fmla="*/ 394792 w 495934"/>
              <a:gd name="T9" fmla="*/ 0 h 918844"/>
              <a:gd name="T10" fmla="*/ 99883 w 495934"/>
              <a:gd name="T11" fmla="*/ 0 h 918844"/>
              <a:gd name="T12" fmla="*/ 99883 w 495934"/>
              <a:gd name="T13" fmla="*/ 602658 h 918844"/>
              <a:gd name="T14" fmla="*/ 394792 w 495934"/>
              <a:gd name="T15" fmla="*/ 602658 h 918844"/>
              <a:gd name="T16" fmla="*/ 394792 w 495934"/>
              <a:gd name="T17" fmla="*/ 0 h 9188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5934"/>
              <a:gd name="T28" fmla="*/ 0 h 918844"/>
              <a:gd name="T29" fmla="*/ 495934 w 495934"/>
              <a:gd name="T30" fmla="*/ 918844 h 9188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5934" h="918844">
                <a:moveTo>
                  <a:pt x="495308" y="602449"/>
                </a:moveTo>
                <a:lnTo>
                  <a:pt x="0" y="602449"/>
                </a:lnTo>
                <a:lnTo>
                  <a:pt x="247657" y="918527"/>
                </a:lnTo>
                <a:lnTo>
                  <a:pt x="495308" y="602449"/>
                </a:lnTo>
                <a:close/>
              </a:path>
              <a:path w="495934" h="918844">
                <a:moveTo>
                  <a:pt x="395297" y="0"/>
                </a:moveTo>
                <a:lnTo>
                  <a:pt x="100011" y="0"/>
                </a:lnTo>
                <a:lnTo>
                  <a:pt x="100011" y="602449"/>
                </a:lnTo>
                <a:lnTo>
                  <a:pt x="395297" y="602449"/>
                </a:lnTo>
                <a:lnTo>
                  <a:pt x="395297" y="0"/>
                </a:lnTo>
                <a:close/>
              </a:path>
            </a:pathLst>
          </a:custGeom>
          <a:solidFill>
            <a:srgbClr val="5B79A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" name="object 35"/>
          <p:cNvSpPr>
            <a:spLocks noGrp="1"/>
          </p:cNvSpPr>
          <p:nvPr>
            <p:ph type="dt" sz="quarter" idx="11"/>
          </p:nvPr>
        </p:nvSpPr>
        <p:spPr/>
        <p:txBody>
          <a:bodyPr tIns="10795" rtlCol="0"/>
          <a:lstStyle/>
          <a:p>
            <a:pPr marL="12700" fontAlgn="auto">
              <a:spcBef>
                <a:spcPts val="85"/>
              </a:spcBef>
              <a:spcAft>
                <a:spcPts val="0"/>
              </a:spcAft>
              <a:defRPr/>
            </a:pPr>
            <a:r>
              <a:rPr spc="-50" dirty="0">
                <a:latin typeface="Arial"/>
                <a:cs typeface="Arial"/>
              </a:rPr>
              <a:t>2017</a:t>
            </a:r>
          </a:p>
        </p:txBody>
      </p:sp>
      <p:sp>
        <p:nvSpPr>
          <p:cNvPr id="36" name="object 28"/>
          <p:cNvSpPr txBox="1"/>
          <p:nvPr/>
        </p:nvSpPr>
        <p:spPr>
          <a:xfrm>
            <a:off x="2887663" y="1574800"/>
            <a:ext cx="3965575" cy="3598863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latin typeface="Arial" pitchFamily="34" charset="0"/>
              </a:rPr>
              <a:t>     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 деятельности:</a:t>
            </a:r>
            <a:endParaRPr lang="en-US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10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fontAlgn="auto">
              <a:spcBef>
                <a:spcPts val="1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Поэтапное введение федеральных государственных образовательных стандартов начального общего образования детей с ОВЗ и обучения детей с интеллектуальными нарушениями;</a:t>
            </a:r>
            <a:endParaRPr lang="en-US" sz="1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fontAlgn="auto">
              <a:spcBef>
                <a:spcPts val="1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fontAlgn="auto">
              <a:spcBef>
                <a:spcPts val="1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краевого ресурсного центра «Ранняя помощь» и 5 центров ранней помощи, созданных на базе государственных образовательных организаций;</a:t>
            </a:r>
          </a:p>
          <a:p>
            <a:pPr marL="171450" indent="-171450" algn="just" fontAlgn="auto">
              <a:spcBef>
                <a:spcPts val="1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ресурсных методических центров на базе государственных общеобразовательных организаций;</a:t>
            </a:r>
            <a:endParaRPr lang="en-US" sz="1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10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доли выпускников-инвалидов  9 и 11 классов,  охваченных  профориентационной работой, в общей численности  выпускников – инвалидов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itchFamily="34" charset="0"/>
              </a:rPr>
              <a:t>       </a:t>
            </a:r>
            <a:endParaRPr lang="ru-RU" sz="1200" dirty="0">
              <a:solidFill>
                <a:srgbClr val="151616"/>
              </a:solidFill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Arial" pitchFamily="34" charset="0"/>
            </a:endParaRPr>
          </a:p>
        </p:txBody>
      </p:sp>
      <p:sp>
        <p:nvSpPr>
          <p:cNvPr id="23576" name="TextBox 39"/>
          <p:cNvSpPr txBox="1">
            <a:spLocks noChangeArrowheads="1"/>
          </p:cNvSpPr>
          <p:nvPr/>
        </p:nvSpPr>
        <p:spPr bwMode="auto">
          <a:xfrm>
            <a:off x="5003800" y="5788025"/>
            <a:ext cx="914400" cy="722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357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24688" y="2640013"/>
            <a:ext cx="3654425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object 16"/>
          <p:cNvSpPr txBox="1"/>
          <p:nvPr/>
        </p:nvSpPr>
        <p:spPr>
          <a:xfrm>
            <a:off x="5003800" y="5921375"/>
            <a:ext cx="1233488" cy="3333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lnSpc>
                <a:spcPts val="250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2200" b="1" spc="-50" dirty="0">
                <a:solidFill>
                  <a:srgbClr val="5B79AA"/>
                </a:solidFill>
                <a:latin typeface="Arial"/>
                <a:cs typeface="Arial"/>
              </a:rPr>
              <a:t>100%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23579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8113" y="5162550"/>
            <a:ext cx="3465512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0" name="object 7"/>
          <p:cNvSpPr>
            <a:spLocks noChangeArrowheads="1"/>
          </p:cNvSpPr>
          <p:nvPr/>
        </p:nvSpPr>
        <p:spPr bwMode="auto">
          <a:xfrm>
            <a:off x="7026275" y="2101850"/>
            <a:ext cx="3667125" cy="63182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81" name="TextBox 1"/>
          <p:cNvSpPr txBox="1">
            <a:spLocks noChangeArrowheads="1"/>
          </p:cNvSpPr>
          <p:nvPr/>
        </p:nvSpPr>
        <p:spPr bwMode="auto">
          <a:xfrm>
            <a:off x="7127875" y="2192338"/>
            <a:ext cx="350361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300"/>
              </a:lnSpc>
              <a:spcBef>
                <a:spcPts val="263"/>
              </a:spcBef>
            </a:pPr>
            <a:r>
              <a:rPr lang="ru-RU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Сектор специального образования и здоровьесберегающих технологий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82" name="object 9"/>
          <p:cNvSpPr>
            <a:spLocks noChangeArrowheads="1"/>
          </p:cNvSpPr>
          <p:nvPr/>
        </p:nvSpPr>
        <p:spPr bwMode="auto">
          <a:xfrm>
            <a:off x="7031038" y="2170113"/>
            <a:ext cx="3648075" cy="444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83" name="object 9"/>
          <p:cNvSpPr>
            <a:spLocks noChangeArrowheads="1"/>
          </p:cNvSpPr>
          <p:nvPr/>
        </p:nvSpPr>
        <p:spPr bwMode="auto">
          <a:xfrm>
            <a:off x="7029450" y="2620963"/>
            <a:ext cx="3648075" cy="460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bject 3"/>
          <p:cNvSpPr>
            <a:spLocks noChangeArrowheads="1"/>
          </p:cNvSpPr>
          <p:nvPr/>
        </p:nvSpPr>
        <p:spPr bwMode="auto">
          <a:xfrm>
            <a:off x="7127875" y="2711450"/>
            <a:ext cx="3563938" cy="6080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2" name="object 4"/>
          <p:cNvSpPr>
            <a:spLocks/>
          </p:cNvSpPr>
          <p:nvPr/>
        </p:nvSpPr>
        <p:spPr bwMode="auto">
          <a:xfrm>
            <a:off x="9826625" y="7161213"/>
            <a:ext cx="119063" cy="111125"/>
          </a:xfrm>
          <a:custGeom>
            <a:avLst/>
            <a:gdLst/>
            <a:ahLst/>
            <a:cxnLst>
              <a:cxn ang="0">
                <a:pos x="118135" y="0"/>
              </a:cxn>
              <a:cxn ang="0">
                <a:pos x="0" y="55385"/>
              </a:cxn>
              <a:cxn ang="0">
                <a:pos x="118135" y="110768"/>
              </a:cxn>
              <a:cxn ang="0">
                <a:pos x="118135" y="0"/>
              </a:cxn>
            </a:cxnLst>
            <a:rect l="0" t="0" r="r" b="b"/>
            <a:pathLst>
              <a:path w="118745" h="111125">
                <a:moveTo>
                  <a:pt x="118135" y="0"/>
                </a:moveTo>
                <a:lnTo>
                  <a:pt x="0" y="55385"/>
                </a:lnTo>
                <a:lnTo>
                  <a:pt x="118135" y="110768"/>
                </a:lnTo>
                <a:lnTo>
                  <a:pt x="11813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" name="object 5"/>
          <p:cNvSpPr txBox="1"/>
          <p:nvPr/>
        </p:nvSpPr>
        <p:spPr>
          <a:xfrm>
            <a:off x="9990138" y="7088188"/>
            <a:ext cx="396875" cy="2381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2017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604" name="object 6"/>
          <p:cNvSpPr>
            <a:spLocks noChangeArrowheads="1"/>
          </p:cNvSpPr>
          <p:nvPr/>
        </p:nvSpPr>
        <p:spPr bwMode="auto">
          <a:xfrm>
            <a:off x="7127875" y="0"/>
            <a:ext cx="3563938" cy="27114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75525" y="2832100"/>
            <a:ext cx="3024188" cy="366713"/>
          </a:xfrm>
          <a:prstGeom prst="rect">
            <a:avLst/>
          </a:prstGeom>
        </p:spPr>
        <p:txBody>
          <a:bodyPr lIns="0" tIns="33020" rIns="0" bIns="0">
            <a:spAutoFit/>
          </a:bodyPr>
          <a:lstStyle/>
          <a:p>
            <a:pPr marL="12700" algn="ctr">
              <a:lnSpc>
                <a:spcPts val="1300"/>
              </a:lnSpc>
              <a:spcBef>
                <a:spcPts val="263"/>
              </a:spcBef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Отдел профессионального образования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07238" y="317500"/>
            <a:ext cx="3586162" cy="21494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>
              <a:lnSpc>
                <a:spcPts val="4050"/>
              </a:lnSpc>
              <a:spcBef>
                <a:spcPts val="100"/>
              </a:spcBef>
            </a:pPr>
            <a:r>
              <a:rPr lang="ru-RU" sz="35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СРЕДНЕЕ</a:t>
            </a:r>
            <a:endParaRPr lang="ru-RU" sz="350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ts val="2338"/>
              </a:lnSpc>
            </a:pPr>
            <a:r>
              <a:rPr lang="ru-RU" sz="2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ПРОФЕССИОНАЛЬНОЕ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ts val="3925"/>
              </a:lnSpc>
            </a:pPr>
            <a:r>
              <a:rPr lang="ru-RU" sz="35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350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7000"/>
              </a:lnSpc>
              <a:spcBef>
                <a:spcPts val="225"/>
              </a:spcBef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ПОВЫШЕНИЕ  КОНКУРЕНТОСПОСОБНОСТИ  РАБОЧИХ ПРОФЕССИЙ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object 11"/>
          <p:cNvSpPr>
            <a:spLocks noChangeArrowheads="1"/>
          </p:cNvSpPr>
          <p:nvPr/>
        </p:nvSpPr>
        <p:spPr bwMode="auto">
          <a:xfrm>
            <a:off x="376238" y="1658938"/>
            <a:ext cx="1482725" cy="14795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5813" y="2163763"/>
            <a:ext cx="690562" cy="430212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lang="ru-RU" sz="2700" b="1" spc="-55" dirty="0">
                <a:solidFill>
                  <a:srgbClr val="5B79AA"/>
                </a:solidFill>
                <a:latin typeface="Arial"/>
                <a:cs typeface="Arial"/>
              </a:rPr>
              <a:t>30</a:t>
            </a:r>
            <a:r>
              <a:rPr sz="2700" b="1" spc="-55" dirty="0">
                <a:solidFill>
                  <a:srgbClr val="5B79AA"/>
                </a:solidFill>
                <a:latin typeface="Arial"/>
                <a:cs typeface="Arial"/>
              </a:rPr>
              <a:t>%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05025" y="1982788"/>
            <a:ext cx="4668838" cy="10668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lnSpc>
                <a:spcPct val="107000"/>
              </a:lnSpc>
              <a:spcBef>
                <a:spcPts val="100"/>
              </a:spcBef>
            </a:pPr>
            <a:r>
              <a:rPr lang="ru-RU" sz="1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Доля профессиональных образовательных  организаций, в которых осуществляется подготовка  кадров по профессиям </a:t>
            </a: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ТОП-50* </a:t>
            </a:r>
            <a:r>
              <a:rPr lang="ru-RU" sz="1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общем количестве  профессиональных образовательных организаций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115175" y="2333625"/>
            <a:ext cx="3576638" cy="4445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tabLst>
                <a:tab pos="3741420" algn="l"/>
              </a:tabLst>
              <a:defRPr/>
            </a:pPr>
            <a:r>
              <a:rPr sz="1400" u="heavy" spc="1010" dirty="0">
                <a:solidFill>
                  <a:srgbClr val="151616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4500" y="7037388"/>
            <a:ext cx="3617913" cy="24288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lnSpc>
                <a:spcPct val="107000"/>
              </a:lnSpc>
              <a:spcBef>
                <a:spcPts val="100"/>
              </a:spcBef>
            </a:pPr>
            <a:r>
              <a:rPr lang="ru-RU" sz="7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наиболее перспективным и востребованным профессиям и специальностям  в соответствии с лучшими зарубежными стандартами и передовыми технологиями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77838" y="3430588"/>
            <a:ext cx="3676650" cy="2286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400" spc="-1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 </a:t>
            </a:r>
            <a:r>
              <a:rPr sz="1400" spc="-5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</a:t>
            </a:r>
            <a:r>
              <a:rPr sz="1400" spc="-10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4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</a:t>
            </a:r>
            <a:endParaRPr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11350" y="5556250"/>
            <a:ext cx="2501900" cy="9334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lnSpc>
                <a:spcPct val="107000"/>
              </a:lnSpc>
              <a:spcBef>
                <a:spcPts val="100"/>
              </a:spcBef>
            </a:pPr>
            <a:r>
              <a:rPr lang="ru-RU" sz="1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Численность студентов, принявших участие в конкурсах и чемпионатах профессионального мастерства</a:t>
            </a:r>
          </a:p>
        </p:txBody>
      </p:sp>
      <p:sp>
        <p:nvSpPr>
          <p:cNvPr id="25614" name="object 20"/>
          <p:cNvSpPr>
            <a:spLocks noChangeArrowheads="1"/>
          </p:cNvSpPr>
          <p:nvPr/>
        </p:nvSpPr>
        <p:spPr bwMode="auto">
          <a:xfrm>
            <a:off x="463550" y="5599113"/>
            <a:ext cx="1298575" cy="10715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5" name="object 21"/>
          <p:cNvSpPr txBox="1">
            <a:spLocks noChangeArrowheads="1"/>
          </p:cNvSpPr>
          <p:nvPr/>
        </p:nvSpPr>
        <p:spPr bwMode="auto">
          <a:xfrm>
            <a:off x="736600" y="203200"/>
            <a:ext cx="6029325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2860" rIns="0" bIns="0">
            <a:spAutoFit/>
          </a:bodyPr>
          <a:lstStyle/>
          <a:p>
            <a:pPr marL="12700" indent="223838" algn="ctr">
              <a:lnSpc>
                <a:spcPts val="1650"/>
              </a:lnSpc>
              <a:spcBef>
                <a:spcPts val="175"/>
              </a:spcBef>
            </a:pP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«К 2020 году как минимум в половине колледжей в России подготовка по 50 наиболее востребованным и перспективным рабочим профессиям должна вестись в соответствии с лучшими мировыми стандартами и мировыми технологиями»</a:t>
            </a:r>
            <a:endParaRPr lang="en-US" sz="1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indent="223838" algn="just">
              <a:lnSpc>
                <a:spcPts val="1650"/>
              </a:lnSpc>
              <a:spcBef>
                <a:spcPts val="175"/>
              </a:spcBef>
            </a:pPr>
            <a:endParaRPr lang="ru-RU" sz="1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indent="223838" algn="r">
              <a:lnSpc>
                <a:spcPts val="1650"/>
              </a:lnSpc>
              <a:spcBef>
                <a:spcPts val="175"/>
              </a:spcBef>
            </a:pP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В.В. Путин</a:t>
            </a:r>
          </a:p>
        </p:txBody>
      </p:sp>
      <p:sp>
        <p:nvSpPr>
          <p:cNvPr id="25616" name="object 23"/>
          <p:cNvSpPr>
            <a:spLocks noChangeArrowheads="1"/>
          </p:cNvSpPr>
          <p:nvPr/>
        </p:nvSpPr>
        <p:spPr bwMode="auto">
          <a:xfrm>
            <a:off x="1476375" y="4891088"/>
            <a:ext cx="193675" cy="10953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7" name="object 24"/>
          <p:cNvSpPr>
            <a:spLocks/>
          </p:cNvSpPr>
          <p:nvPr/>
        </p:nvSpPr>
        <p:spPr bwMode="auto">
          <a:xfrm>
            <a:off x="1812925" y="4897438"/>
            <a:ext cx="39688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50" y="0"/>
              </a:cxn>
            </a:cxnLst>
            <a:rect l="0" t="0" r="r" b="b"/>
            <a:pathLst>
              <a:path w="39369" h="34925">
                <a:moveTo>
                  <a:pt x="0" y="34848"/>
                </a:moveTo>
                <a:lnTo>
                  <a:pt x="38950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8" name="object 25"/>
          <p:cNvSpPr>
            <a:spLocks/>
          </p:cNvSpPr>
          <p:nvPr/>
        </p:nvSpPr>
        <p:spPr bwMode="auto">
          <a:xfrm>
            <a:off x="1812925" y="5100638"/>
            <a:ext cx="39688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50" y="0"/>
              </a:cxn>
            </a:cxnLst>
            <a:rect l="0" t="0" r="r" b="b"/>
            <a:pathLst>
              <a:path w="39369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9" name="object 26"/>
          <p:cNvSpPr>
            <a:spLocks/>
          </p:cNvSpPr>
          <p:nvPr/>
        </p:nvSpPr>
        <p:spPr bwMode="auto">
          <a:xfrm>
            <a:off x="1522413" y="4843463"/>
            <a:ext cx="330200" cy="257175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42" y="0"/>
              </a:cxn>
              <a:cxn ang="0">
                <a:pos x="330136" y="54000"/>
              </a:cxn>
              <a:cxn ang="0">
                <a:pos x="330136" y="255739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42" y="0"/>
                </a:lnTo>
                <a:lnTo>
                  <a:pt x="330136" y="54000"/>
                </a:lnTo>
                <a:lnTo>
                  <a:pt x="330136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0" name="object 27"/>
          <p:cNvSpPr>
            <a:spLocks/>
          </p:cNvSpPr>
          <p:nvPr/>
        </p:nvSpPr>
        <p:spPr bwMode="auto">
          <a:xfrm>
            <a:off x="1568450" y="5073650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1" name="object 28"/>
          <p:cNvSpPr>
            <a:spLocks/>
          </p:cNvSpPr>
          <p:nvPr/>
        </p:nvSpPr>
        <p:spPr bwMode="auto">
          <a:xfrm>
            <a:off x="1630363" y="5073650"/>
            <a:ext cx="33337" cy="61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19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2" name="object 29"/>
          <p:cNvSpPr>
            <a:spLocks/>
          </p:cNvSpPr>
          <p:nvPr/>
        </p:nvSpPr>
        <p:spPr bwMode="auto">
          <a:xfrm>
            <a:off x="1506538" y="5073650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3" name="object 30"/>
          <p:cNvSpPr>
            <a:spLocks/>
          </p:cNvSpPr>
          <p:nvPr/>
        </p:nvSpPr>
        <p:spPr bwMode="auto">
          <a:xfrm>
            <a:off x="1630363" y="501808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4" name="object 31"/>
          <p:cNvSpPr>
            <a:spLocks/>
          </p:cNvSpPr>
          <p:nvPr/>
        </p:nvSpPr>
        <p:spPr bwMode="auto">
          <a:xfrm>
            <a:off x="1568450" y="501808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5" name="object 32"/>
          <p:cNvSpPr>
            <a:spLocks/>
          </p:cNvSpPr>
          <p:nvPr/>
        </p:nvSpPr>
        <p:spPr bwMode="auto">
          <a:xfrm>
            <a:off x="1506538" y="501808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6" name="object 33"/>
          <p:cNvSpPr>
            <a:spLocks/>
          </p:cNvSpPr>
          <p:nvPr/>
        </p:nvSpPr>
        <p:spPr bwMode="auto">
          <a:xfrm>
            <a:off x="1482725" y="4878388"/>
            <a:ext cx="330200" cy="257175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5" y="0"/>
              </a:cxn>
              <a:cxn ang="0">
                <a:pos x="330149" y="54013"/>
              </a:cxn>
              <a:cxn ang="0">
                <a:pos x="330149" y="255739"/>
              </a:cxn>
              <a:cxn ang="0">
                <a:pos x="0" y="255739"/>
              </a:cxn>
              <a:cxn ang="0">
                <a:pos x="0" y="54013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7" name="object 34"/>
          <p:cNvSpPr>
            <a:spLocks/>
          </p:cNvSpPr>
          <p:nvPr/>
        </p:nvSpPr>
        <p:spPr bwMode="auto">
          <a:xfrm>
            <a:off x="1693863" y="4960938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8" name="object 35"/>
          <p:cNvSpPr>
            <a:spLocks/>
          </p:cNvSpPr>
          <p:nvPr/>
        </p:nvSpPr>
        <p:spPr bwMode="auto">
          <a:xfrm>
            <a:off x="1755775" y="496093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9" name="object 36"/>
          <p:cNvSpPr>
            <a:spLocks/>
          </p:cNvSpPr>
          <p:nvPr/>
        </p:nvSpPr>
        <p:spPr bwMode="auto">
          <a:xfrm>
            <a:off x="1693863" y="5073650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0" name="object 37"/>
          <p:cNvSpPr>
            <a:spLocks/>
          </p:cNvSpPr>
          <p:nvPr/>
        </p:nvSpPr>
        <p:spPr bwMode="auto">
          <a:xfrm>
            <a:off x="1755775" y="5073650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1" name="object 38"/>
          <p:cNvSpPr>
            <a:spLocks/>
          </p:cNvSpPr>
          <p:nvPr/>
        </p:nvSpPr>
        <p:spPr bwMode="auto">
          <a:xfrm>
            <a:off x="1693863" y="5018088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2" name="object 39"/>
          <p:cNvSpPr>
            <a:spLocks/>
          </p:cNvSpPr>
          <p:nvPr/>
        </p:nvSpPr>
        <p:spPr bwMode="auto">
          <a:xfrm>
            <a:off x="1755775" y="501808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3" name="object 40"/>
          <p:cNvSpPr>
            <a:spLocks/>
          </p:cNvSpPr>
          <p:nvPr/>
        </p:nvSpPr>
        <p:spPr bwMode="auto">
          <a:xfrm>
            <a:off x="1647825" y="4843463"/>
            <a:ext cx="38100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50" y="0"/>
              </a:cxn>
            </a:cxnLst>
            <a:rect l="0" t="0" r="r" b="b"/>
            <a:pathLst>
              <a:path w="39369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4" name="object 41"/>
          <p:cNvSpPr>
            <a:spLocks noChangeArrowheads="1"/>
          </p:cNvSpPr>
          <p:nvPr/>
        </p:nvSpPr>
        <p:spPr bwMode="auto">
          <a:xfrm>
            <a:off x="492125" y="4891088"/>
            <a:ext cx="193675" cy="10953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35" name="object 42"/>
          <p:cNvSpPr>
            <a:spLocks/>
          </p:cNvSpPr>
          <p:nvPr/>
        </p:nvSpPr>
        <p:spPr bwMode="auto">
          <a:xfrm>
            <a:off x="828675" y="4897438"/>
            <a:ext cx="39688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58" y="0"/>
              </a:cxn>
            </a:cxnLst>
            <a:rect l="0" t="0" r="r" b="b"/>
            <a:pathLst>
              <a:path w="39369" h="34925">
                <a:moveTo>
                  <a:pt x="0" y="34848"/>
                </a:moveTo>
                <a:lnTo>
                  <a:pt x="38958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6" name="object 43"/>
          <p:cNvSpPr>
            <a:spLocks/>
          </p:cNvSpPr>
          <p:nvPr/>
        </p:nvSpPr>
        <p:spPr bwMode="auto">
          <a:xfrm>
            <a:off x="828675" y="5100638"/>
            <a:ext cx="39688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58" y="0"/>
              </a:cxn>
            </a:cxnLst>
            <a:rect l="0" t="0" r="r" b="b"/>
            <a:pathLst>
              <a:path w="39369" h="34925">
                <a:moveTo>
                  <a:pt x="0" y="34836"/>
                </a:moveTo>
                <a:lnTo>
                  <a:pt x="38958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7" name="object 44"/>
          <p:cNvSpPr>
            <a:spLocks/>
          </p:cNvSpPr>
          <p:nvPr/>
        </p:nvSpPr>
        <p:spPr bwMode="auto">
          <a:xfrm>
            <a:off x="538163" y="4843463"/>
            <a:ext cx="330200" cy="257175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4" y="0"/>
              </a:cxn>
              <a:cxn ang="0">
                <a:pos x="330147" y="54000"/>
              </a:cxn>
              <a:cxn ang="0">
                <a:pos x="330147" y="255739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4" y="0"/>
                </a:lnTo>
                <a:lnTo>
                  <a:pt x="330147" y="54000"/>
                </a:lnTo>
                <a:lnTo>
                  <a:pt x="330147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8" name="object 45"/>
          <p:cNvSpPr>
            <a:spLocks/>
          </p:cNvSpPr>
          <p:nvPr/>
        </p:nvSpPr>
        <p:spPr bwMode="auto">
          <a:xfrm>
            <a:off x="584200" y="5073650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9" y="0"/>
              </a:cxn>
              <a:cxn ang="0">
                <a:pos x="32439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9" y="0"/>
                </a:lnTo>
                <a:lnTo>
                  <a:pt x="32439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9" name="object 46"/>
          <p:cNvSpPr>
            <a:spLocks/>
          </p:cNvSpPr>
          <p:nvPr/>
        </p:nvSpPr>
        <p:spPr bwMode="auto">
          <a:xfrm>
            <a:off x="646113" y="5073650"/>
            <a:ext cx="33337" cy="61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9" y="0"/>
              </a:cxn>
              <a:cxn ang="0">
                <a:pos x="32439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20" h="60960">
                <a:moveTo>
                  <a:pt x="0" y="0"/>
                </a:moveTo>
                <a:lnTo>
                  <a:pt x="32439" y="0"/>
                </a:lnTo>
                <a:lnTo>
                  <a:pt x="32439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0" name="object 47"/>
          <p:cNvSpPr>
            <a:spLocks/>
          </p:cNvSpPr>
          <p:nvPr/>
        </p:nvSpPr>
        <p:spPr bwMode="auto">
          <a:xfrm>
            <a:off x="522288" y="5073650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9" y="0"/>
              </a:cxn>
              <a:cxn ang="0">
                <a:pos x="32439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9" y="0"/>
                </a:lnTo>
                <a:lnTo>
                  <a:pt x="32439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1" name="object 48"/>
          <p:cNvSpPr>
            <a:spLocks/>
          </p:cNvSpPr>
          <p:nvPr/>
        </p:nvSpPr>
        <p:spPr bwMode="auto">
          <a:xfrm>
            <a:off x="646113" y="501808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9" y="0"/>
              </a:cxn>
              <a:cxn ang="0">
                <a:pos x="32439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9" y="0"/>
                </a:lnTo>
                <a:lnTo>
                  <a:pt x="32439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2" name="object 49"/>
          <p:cNvSpPr>
            <a:spLocks/>
          </p:cNvSpPr>
          <p:nvPr/>
        </p:nvSpPr>
        <p:spPr bwMode="auto">
          <a:xfrm>
            <a:off x="584200" y="501808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9" y="0"/>
              </a:cxn>
              <a:cxn ang="0">
                <a:pos x="32439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9" y="0"/>
                </a:lnTo>
                <a:lnTo>
                  <a:pt x="32439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3" name="object 50"/>
          <p:cNvSpPr>
            <a:spLocks/>
          </p:cNvSpPr>
          <p:nvPr/>
        </p:nvSpPr>
        <p:spPr bwMode="auto">
          <a:xfrm>
            <a:off x="522288" y="501808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9" y="0"/>
              </a:cxn>
              <a:cxn ang="0">
                <a:pos x="32439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9" y="0"/>
                </a:lnTo>
                <a:lnTo>
                  <a:pt x="32439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4" name="object 51"/>
          <p:cNvSpPr>
            <a:spLocks/>
          </p:cNvSpPr>
          <p:nvPr/>
        </p:nvSpPr>
        <p:spPr bwMode="auto">
          <a:xfrm>
            <a:off x="498475" y="4878388"/>
            <a:ext cx="330200" cy="257175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4" y="0"/>
              </a:cxn>
              <a:cxn ang="0">
                <a:pos x="330149" y="54013"/>
              </a:cxn>
              <a:cxn ang="0">
                <a:pos x="330149" y="255739"/>
              </a:cxn>
              <a:cxn ang="0">
                <a:pos x="0" y="255739"/>
              </a:cxn>
              <a:cxn ang="0">
                <a:pos x="0" y="54013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4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5" name="object 52"/>
          <p:cNvSpPr>
            <a:spLocks/>
          </p:cNvSpPr>
          <p:nvPr/>
        </p:nvSpPr>
        <p:spPr bwMode="auto">
          <a:xfrm>
            <a:off x="708025" y="496093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9" y="0"/>
              </a:cxn>
              <a:cxn ang="0">
                <a:pos x="32439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9" y="0"/>
                </a:lnTo>
                <a:lnTo>
                  <a:pt x="32439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6" name="object 53"/>
          <p:cNvSpPr>
            <a:spLocks/>
          </p:cNvSpPr>
          <p:nvPr/>
        </p:nvSpPr>
        <p:spPr bwMode="auto">
          <a:xfrm>
            <a:off x="771525" y="4960938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9" y="0"/>
              </a:cxn>
              <a:cxn ang="0">
                <a:pos x="32439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9" y="0"/>
                </a:lnTo>
                <a:lnTo>
                  <a:pt x="32439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7" name="object 54"/>
          <p:cNvSpPr>
            <a:spLocks/>
          </p:cNvSpPr>
          <p:nvPr/>
        </p:nvSpPr>
        <p:spPr bwMode="auto">
          <a:xfrm>
            <a:off x="708025" y="5073650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9" y="0"/>
              </a:cxn>
              <a:cxn ang="0">
                <a:pos x="32439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9" y="0"/>
                </a:lnTo>
                <a:lnTo>
                  <a:pt x="32439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8" name="object 55"/>
          <p:cNvSpPr>
            <a:spLocks/>
          </p:cNvSpPr>
          <p:nvPr/>
        </p:nvSpPr>
        <p:spPr bwMode="auto">
          <a:xfrm>
            <a:off x="771525" y="5073650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9" y="0"/>
              </a:cxn>
              <a:cxn ang="0">
                <a:pos x="32439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9" y="0"/>
                </a:lnTo>
                <a:lnTo>
                  <a:pt x="32439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9" name="object 56"/>
          <p:cNvSpPr>
            <a:spLocks/>
          </p:cNvSpPr>
          <p:nvPr/>
        </p:nvSpPr>
        <p:spPr bwMode="auto">
          <a:xfrm>
            <a:off x="708025" y="501808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9" y="0"/>
              </a:cxn>
              <a:cxn ang="0">
                <a:pos x="32439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9" y="0"/>
                </a:lnTo>
                <a:lnTo>
                  <a:pt x="32439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0" name="object 57"/>
          <p:cNvSpPr>
            <a:spLocks/>
          </p:cNvSpPr>
          <p:nvPr/>
        </p:nvSpPr>
        <p:spPr bwMode="auto">
          <a:xfrm>
            <a:off x="771525" y="5018088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9" y="0"/>
              </a:cxn>
              <a:cxn ang="0">
                <a:pos x="32439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9" y="0"/>
                </a:lnTo>
                <a:lnTo>
                  <a:pt x="32439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1" name="object 58"/>
          <p:cNvSpPr>
            <a:spLocks/>
          </p:cNvSpPr>
          <p:nvPr/>
        </p:nvSpPr>
        <p:spPr bwMode="auto">
          <a:xfrm>
            <a:off x="661988" y="4843463"/>
            <a:ext cx="39687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59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59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2" name="object 59"/>
          <p:cNvSpPr>
            <a:spLocks noChangeArrowheads="1"/>
          </p:cNvSpPr>
          <p:nvPr/>
        </p:nvSpPr>
        <p:spPr bwMode="auto">
          <a:xfrm>
            <a:off x="1968500" y="4468813"/>
            <a:ext cx="193675" cy="10953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53" name="object 60"/>
          <p:cNvSpPr>
            <a:spLocks/>
          </p:cNvSpPr>
          <p:nvPr/>
        </p:nvSpPr>
        <p:spPr bwMode="auto">
          <a:xfrm>
            <a:off x="2305050" y="4475163"/>
            <a:ext cx="39688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50" y="0"/>
              </a:cxn>
            </a:cxnLst>
            <a:rect l="0" t="0" r="r" b="b"/>
            <a:pathLst>
              <a:path w="39369" h="34925">
                <a:moveTo>
                  <a:pt x="0" y="34848"/>
                </a:moveTo>
                <a:lnTo>
                  <a:pt x="38950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4" name="object 61"/>
          <p:cNvSpPr>
            <a:spLocks/>
          </p:cNvSpPr>
          <p:nvPr/>
        </p:nvSpPr>
        <p:spPr bwMode="auto">
          <a:xfrm>
            <a:off x="2305050" y="4676775"/>
            <a:ext cx="39688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50" y="0"/>
              </a:cxn>
            </a:cxnLst>
            <a:rect l="0" t="0" r="r" b="b"/>
            <a:pathLst>
              <a:path w="39369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5" name="object 62"/>
          <p:cNvSpPr>
            <a:spLocks/>
          </p:cNvSpPr>
          <p:nvPr/>
        </p:nvSpPr>
        <p:spPr bwMode="auto">
          <a:xfrm>
            <a:off x="2014538" y="4421188"/>
            <a:ext cx="330200" cy="255587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5" y="0"/>
              </a:cxn>
              <a:cxn ang="0">
                <a:pos x="330149" y="54000"/>
              </a:cxn>
              <a:cxn ang="0">
                <a:pos x="330149" y="255739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6" name="object 63"/>
          <p:cNvSpPr>
            <a:spLocks/>
          </p:cNvSpPr>
          <p:nvPr/>
        </p:nvSpPr>
        <p:spPr bwMode="auto">
          <a:xfrm>
            <a:off x="2060575" y="465137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48" y="0"/>
                </a:lnTo>
                <a:lnTo>
                  <a:pt x="32448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7" name="object 64"/>
          <p:cNvSpPr>
            <a:spLocks/>
          </p:cNvSpPr>
          <p:nvPr/>
        </p:nvSpPr>
        <p:spPr bwMode="auto">
          <a:xfrm>
            <a:off x="2122488" y="4651375"/>
            <a:ext cx="33337" cy="61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19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8" name="object 65"/>
          <p:cNvSpPr>
            <a:spLocks/>
          </p:cNvSpPr>
          <p:nvPr/>
        </p:nvSpPr>
        <p:spPr bwMode="auto">
          <a:xfrm>
            <a:off x="1998663" y="465137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9" name="object 66"/>
          <p:cNvSpPr>
            <a:spLocks/>
          </p:cNvSpPr>
          <p:nvPr/>
        </p:nvSpPr>
        <p:spPr bwMode="auto">
          <a:xfrm>
            <a:off x="2122488" y="459422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0" name="object 67"/>
          <p:cNvSpPr>
            <a:spLocks/>
          </p:cNvSpPr>
          <p:nvPr/>
        </p:nvSpPr>
        <p:spPr bwMode="auto">
          <a:xfrm>
            <a:off x="2060575" y="459422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1" name="object 68"/>
          <p:cNvSpPr>
            <a:spLocks/>
          </p:cNvSpPr>
          <p:nvPr/>
        </p:nvSpPr>
        <p:spPr bwMode="auto">
          <a:xfrm>
            <a:off x="1998663" y="459422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2" name="object 69"/>
          <p:cNvSpPr>
            <a:spLocks/>
          </p:cNvSpPr>
          <p:nvPr/>
        </p:nvSpPr>
        <p:spPr bwMode="auto">
          <a:xfrm>
            <a:off x="1974850" y="4456113"/>
            <a:ext cx="330200" cy="255587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5" y="0"/>
              </a:cxn>
              <a:cxn ang="0">
                <a:pos x="330149" y="54013"/>
              </a:cxn>
              <a:cxn ang="0">
                <a:pos x="330149" y="255739"/>
              </a:cxn>
              <a:cxn ang="0">
                <a:pos x="0" y="255739"/>
              </a:cxn>
              <a:cxn ang="0">
                <a:pos x="0" y="54013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3" name="object 70"/>
          <p:cNvSpPr>
            <a:spLocks/>
          </p:cNvSpPr>
          <p:nvPr/>
        </p:nvSpPr>
        <p:spPr bwMode="auto">
          <a:xfrm>
            <a:off x="2185988" y="4538663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4" name="object 71"/>
          <p:cNvSpPr>
            <a:spLocks/>
          </p:cNvSpPr>
          <p:nvPr/>
        </p:nvSpPr>
        <p:spPr bwMode="auto">
          <a:xfrm>
            <a:off x="2247900" y="4538663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48" y="0"/>
                </a:lnTo>
                <a:lnTo>
                  <a:pt x="32448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5" name="object 72"/>
          <p:cNvSpPr>
            <a:spLocks/>
          </p:cNvSpPr>
          <p:nvPr/>
        </p:nvSpPr>
        <p:spPr bwMode="auto">
          <a:xfrm>
            <a:off x="2185988" y="4651375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6" name="object 73"/>
          <p:cNvSpPr>
            <a:spLocks/>
          </p:cNvSpPr>
          <p:nvPr/>
        </p:nvSpPr>
        <p:spPr bwMode="auto">
          <a:xfrm>
            <a:off x="2247900" y="465137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48" y="0"/>
                </a:lnTo>
                <a:lnTo>
                  <a:pt x="32448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7" name="object 74"/>
          <p:cNvSpPr>
            <a:spLocks/>
          </p:cNvSpPr>
          <p:nvPr/>
        </p:nvSpPr>
        <p:spPr bwMode="auto">
          <a:xfrm>
            <a:off x="2185988" y="4594225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8" name="object 75"/>
          <p:cNvSpPr>
            <a:spLocks/>
          </p:cNvSpPr>
          <p:nvPr/>
        </p:nvSpPr>
        <p:spPr bwMode="auto">
          <a:xfrm>
            <a:off x="2247900" y="459422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9" name="object 76"/>
          <p:cNvSpPr>
            <a:spLocks/>
          </p:cNvSpPr>
          <p:nvPr/>
        </p:nvSpPr>
        <p:spPr bwMode="auto">
          <a:xfrm>
            <a:off x="2139950" y="4421188"/>
            <a:ext cx="38100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50" y="0"/>
              </a:cxn>
            </a:cxnLst>
            <a:rect l="0" t="0" r="r" b="b"/>
            <a:pathLst>
              <a:path w="39369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0" name="object 77"/>
          <p:cNvSpPr>
            <a:spLocks noChangeArrowheads="1"/>
          </p:cNvSpPr>
          <p:nvPr/>
        </p:nvSpPr>
        <p:spPr bwMode="auto">
          <a:xfrm>
            <a:off x="1968500" y="4891088"/>
            <a:ext cx="193675" cy="109537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71" name="object 78"/>
          <p:cNvSpPr>
            <a:spLocks/>
          </p:cNvSpPr>
          <p:nvPr/>
        </p:nvSpPr>
        <p:spPr bwMode="auto">
          <a:xfrm>
            <a:off x="2305050" y="4897438"/>
            <a:ext cx="39688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63" y="0"/>
              </a:cxn>
            </a:cxnLst>
            <a:rect l="0" t="0" r="r" b="b"/>
            <a:pathLst>
              <a:path w="39369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2" name="object 79"/>
          <p:cNvSpPr>
            <a:spLocks/>
          </p:cNvSpPr>
          <p:nvPr/>
        </p:nvSpPr>
        <p:spPr bwMode="auto">
          <a:xfrm>
            <a:off x="2305050" y="5100638"/>
            <a:ext cx="39688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69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3" name="object 80"/>
          <p:cNvSpPr>
            <a:spLocks/>
          </p:cNvSpPr>
          <p:nvPr/>
        </p:nvSpPr>
        <p:spPr bwMode="auto">
          <a:xfrm>
            <a:off x="2014538" y="4843463"/>
            <a:ext cx="330200" cy="257175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5" y="0"/>
              </a:cxn>
              <a:cxn ang="0">
                <a:pos x="330149" y="54000"/>
              </a:cxn>
              <a:cxn ang="0">
                <a:pos x="330149" y="255739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4" name="object 81"/>
          <p:cNvSpPr>
            <a:spLocks/>
          </p:cNvSpPr>
          <p:nvPr/>
        </p:nvSpPr>
        <p:spPr bwMode="auto">
          <a:xfrm>
            <a:off x="2060575" y="5073650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5" name="object 82"/>
          <p:cNvSpPr>
            <a:spLocks/>
          </p:cNvSpPr>
          <p:nvPr/>
        </p:nvSpPr>
        <p:spPr bwMode="auto">
          <a:xfrm>
            <a:off x="2122488" y="5073650"/>
            <a:ext cx="33337" cy="61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19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6" name="object 83"/>
          <p:cNvSpPr>
            <a:spLocks/>
          </p:cNvSpPr>
          <p:nvPr/>
        </p:nvSpPr>
        <p:spPr bwMode="auto">
          <a:xfrm>
            <a:off x="1998663" y="5073650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7" name="object 84"/>
          <p:cNvSpPr>
            <a:spLocks/>
          </p:cNvSpPr>
          <p:nvPr/>
        </p:nvSpPr>
        <p:spPr bwMode="auto">
          <a:xfrm>
            <a:off x="2122488" y="501808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8" name="object 85"/>
          <p:cNvSpPr>
            <a:spLocks/>
          </p:cNvSpPr>
          <p:nvPr/>
        </p:nvSpPr>
        <p:spPr bwMode="auto">
          <a:xfrm>
            <a:off x="2060575" y="501808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9" name="object 86"/>
          <p:cNvSpPr>
            <a:spLocks/>
          </p:cNvSpPr>
          <p:nvPr/>
        </p:nvSpPr>
        <p:spPr bwMode="auto">
          <a:xfrm>
            <a:off x="1998663" y="501808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0" name="object 87"/>
          <p:cNvSpPr>
            <a:spLocks/>
          </p:cNvSpPr>
          <p:nvPr/>
        </p:nvSpPr>
        <p:spPr bwMode="auto">
          <a:xfrm>
            <a:off x="1974850" y="4878388"/>
            <a:ext cx="330200" cy="257175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5" y="0"/>
              </a:cxn>
              <a:cxn ang="0">
                <a:pos x="330149" y="54013"/>
              </a:cxn>
              <a:cxn ang="0">
                <a:pos x="330149" y="255739"/>
              </a:cxn>
              <a:cxn ang="0">
                <a:pos x="0" y="255739"/>
              </a:cxn>
              <a:cxn ang="0">
                <a:pos x="0" y="54013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1" name="object 88"/>
          <p:cNvSpPr>
            <a:spLocks/>
          </p:cNvSpPr>
          <p:nvPr/>
        </p:nvSpPr>
        <p:spPr bwMode="auto">
          <a:xfrm>
            <a:off x="2185988" y="4960938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2" name="object 89"/>
          <p:cNvSpPr>
            <a:spLocks/>
          </p:cNvSpPr>
          <p:nvPr/>
        </p:nvSpPr>
        <p:spPr bwMode="auto">
          <a:xfrm>
            <a:off x="2247900" y="496093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3" name="object 90"/>
          <p:cNvSpPr>
            <a:spLocks/>
          </p:cNvSpPr>
          <p:nvPr/>
        </p:nvSpPr>
        <p:spPr bwMode="auto">
          <a:xfrm>
            <a:off x="2185988" y="5073650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4" name="object 91"/>
          <p:cNvSpPr>
            <a:spLocks/>
          </p:cNvSpPr>
          <p:nvPr/>
        </p:nvSpPr>
        <p:spPr bwMode="auto">
          <a:xfrm>
            <a:off x="2247900" y="5073650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5" name="object 92"/>
          <p:cNvSpPr>
            <a:spLocks/>
          </p:cNvSpPr>
          <p:nvPr/>
        </p:nvSpPr>
        <p:spPr bwMode="auto">
          <a:xfrm>
            <a:off x="2185988" y="5018088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6" name="object 93"/>
          <p:cNvSpPr>
            <a:spLocks/>
          </p:cNvSpPr>
          <p:nvPr/>
        </p:nvSpPr>
        <p:spPr bwMode="auto">
          <a:xfrm>
            <a:off x="2247900" y="501808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7" name="object 94"/>
          <p:cNvSpPr>
            <a:spLocks/>
          </p:cNvSpPr>
          <p:nvPr/>
        </p:nvSpPr>
        <p:spPr bwMode="auto">
          <a:xfrm>
            <a:off x="2139950" y="4843463"/>
            <a:ext cx="38100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69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8" name="object 95"/>
          <p:cNvSpPr>
            <a:spLocks noChangeArrowheads="1"/>
          </p:cNvSpPr>
          <p:nvPr/>
        </p:nvSpPr>
        <p:spPr bwMode="auto">
          <a:xfrm>
            <a:off x="984250" y="4891088"/>
            <a:ext cx="193675" cy="109537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89" name="object 96"/>
          <p:cNvSpPr>
            <a:spLocks/>
          </p:cNvSpPr>
          <p:nvPr/>
        </p:nvSpPr>
        <p:spPr bwMode="auto">
          <a:xfrm>
            <a:off x="1320800" y="4897438"/>
            <a:ext cx="39688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63" y="0"/>
              </a:cxn>
            </a:cxnLst>
            <a:rect l="0" t="0" r="r" b="b"/>
            <a:pathLst>
              <a:path w="39369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90" name="object 97"/>
          <p:cNvSpPr>
            <a:spLocks/>
          </p:cNvSpPr>
          <p:nvPr/>
        </p:nvSpPr>
        <p:spPr bwMode="auto">
          <a:xfrm>
            <a:off x="1320800" y="5100638"/>
            <a:ext cx="39688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69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91" name="object 98"/>
          <p:cNvSpPr>
            <a:spLocks/>
          </p:cNvSpPr>
          <p:nvPr/>
        </p:nvSpPr>
        <p:spPr bwMode="auto">
          <a:xfrm>
            <a:off x="1030288" y="4843463"/>
            <a:ext cx="330200" cy="257175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4" y="0"/>
              </a:cxn>
              <a:cxn ang="0">
                <a:pos x="330153" y="54000"/>
              </a:cxn>
              <a:cxn ang="0">
                <a:pos x="330153" y="255739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4" y="0"/>
                </a:lnTo>
                <a:lnTo>
                  <a:pt x="330153" y="54000"/>
                </a:lnTo>
                <a:lnTo>
                  <a:pt x="330153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92" name="object 99"/>
          <p:cNvSpPr>
            <a:spLocks/>
          </p:cNvSpPr>
          <p:nvPr/>
        </p:nvSpPr>
        <p:spPr bwMode="auto">
          <a:xfrm>
            <a:off x="1076325" y="5073650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9" y="0"/>
              </a:cxn>
              <a:cxn ang="0">
                <a:pos x="32439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9" y="0"/>
                </a:lnTo>
                <a:lnTo>
                  <a:pt x="32439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93" name="object 100"/>
          <p:cNvSpPr>
            <a:spLocks/>
          </p:cNvSpPr>
          <p:nvPr/>
        </p:nvSpPr>
        <p:spPr bwMode="auto">
          <a:xfrm>
            <a:off x="1138238" y="5073650"/>
            <a:ext cx="33337" cy="61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9" y="0"/>
              </a:cxn>
              <a:cxn ang="0">
                <a:pos x="32439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19" h="60960">
                <a:moveTo>
                  <a:pt x="0" y="0"/>
                </a:moveTo>
                <a:lnTo>
                  <a:pt x="32439" y="0"/>
                </a:lnTo>
                <a:lnTo>
                  <a:pt x="32439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94" name="object 101"/>
          <p:cNvSpPr>
            <a:spLocks/>
          </p:cNvSpPr>
          <p:nvPr/>
        </p:nvSpPr>
        <p:spPr bwMode="auto">
          <a:xfrm>
            <a:off x="1014413" y="5073650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95" name="object 102"/>
          <p:cNvSpPr>
            <a:spLocks/>
          </p:cNvSpPr>
          <p:nvPr/>
        </p:nvSpPr>
        <p:spPr bwMode="auto">
          <a:xfrm>
            <a:off x="1138238" y="501808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9" y="0"/>
              </a:cxn>
              <a:cxn ang="0">
                <a:pos x="32439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9" y="0"/>
                </a:lnTo>
                <a:lnTo>
                  <a:pt x="32439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96" name="object 103"/>
          <p:cNvSpPr>
            <a:spLocks/>
          </p:cNvSpPr>
          <p:nvPr/>
        </p:nvSpPr>
        <p:spPr bwMode="auto">
          <a:xfrm>
            <a:off x="1076325" y="501808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9" y="0"/>
              </a:cxn>
              <a:cxn ang="0">
                <a:pos x="32439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9" y="0"/>
                </a:lnTo>
                <a:lnTo>
                  <a:pt x="32439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97" name="object 104"/>
          <p:cNvSpPr>
            <a:spLocks/>
          </p:cNvSpPr>
          <p:nvPr/>
        </p:nvSpPr>
        <p:spPr bwMode="auto">
          <a:xfrm>
            <a:off x="1014413" y="501808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98" name="object 105"/>
          <p:cNvSpPr>
            <a:spLocks/>
          </p:cNvSpPr>
          <p:nvPr/>
        </p:nvSpPr>
        <p:spPr bwMode="auto">
          <a:xfrm>
            <a:off x="990600" y="4878388"/>
            <a:ext cx="330200" cy="257175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6" y="0"/>
              </a:cxn>
              <a:cxn ang="0">
                <a:pos x="330147" y="54013"/>
              </a:cxn>
              <a:cxn ang="0">
                <a:pos x="330147" y="255739"/>
              </a:cxn>
              <a:cxn ang="0">
                <a:pos x="0" y="255739"/>
              </a:cxn>
              <a:cxn ang="0">
                <a:pos x="0" y="54013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6" y="0"/>
                </a:lnTo>
                <a:lnTo>
                  <a:pt x="330147" y="54013"/>
                </a:lnTo>
                <a:lnTo>
                  <a:pt x="330147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99" name="object 106"/>
          <p:cNvSpPr>
            <a:spLocks/>
          </p:cNvSpPr>
          <p:nvPr/>
        </p:nvSpPr>
        <p:spPr bwMode="auto">
          <a:xfrm>
            <a:off x="1201738" y="4960938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00" name="object 107"/>
          <p:cNvSpPr>
            <a:spLocks/>
          </p:cNvSpPr>
          <p:nvPr/>
        </p:nvSpPr>
        <p:spPr bwMode="auto">
          <a:xfrm>
            <a:off x="1263650" y="4960938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8" y="0"/>
              </a:cxn>
              <a:cxn ang="0">
                <a:pos x="32438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8" y="0"/>
                </a:lnTo>
                <a:lnTo>
                  <a:pt x="32438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01" name="object 108"/>
          <p:cNvSpPr>
            <a:spLocks/>
          </p:cNvSpPr>
          <p:nvPr/>
        </p:nvSpPr>
        <p:spPr bwMode="auto">
          <a:xfrm>
            <a:off x="1201738" y="5073650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02" name="object 109"/>
          <p:cNvSpPr>
            <a:spLocks/>
          </p:cNvSpPr>
          <p:nvPr/>
        </p:nvSpPr>
        <p:spPr bwMode="auto">
          <a:xfrm>
            <a:off x="1263650" y="5073650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8" y="0"/>
              </a:cxn>
              <a:cxn ang="0">
                <a:pos x="3243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8" y="0"/>
                </a:lnTo>
                <a:lnTo>
                  <a:pt x="3243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03" name="object 110"/>
          <p:cNvSpPr>
            <a:spLocks/>
          </p:cNvSpPr>
          <p:nvPr/>
        </p:nvSpPr>
        <p:spPr bwMode="auto">
          <a:xfrm>
            <a:off x="1201738" y="5018088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04" name="object 111"/>
          <p:cNvSpPr>
            <a:spLocks/>
          </p:cNvSpPr>
          <p:nvPr/>
        </p:nvSpPr>
        <p:spPr bwMode="auto">
          <a:xfrm>
            <a:off x="1263650" y="5018088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8" y="0"/>
              </a:cxn>
              <a:cxn ang="0">
                <a:pos x="3243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8" y="0"/>
                </a:lnTo>
                <a:lnTo>
                  <a:pt x="3243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05" name="object 112"/>
          <p:cNvSpPr>
            <a:spLocks/>
          </p:cNvSpPr>
          <p:nvPr/>
        </p:nvSpPr>
        <p:spPr bwMode="auto">
          <a:xfrm>
            <a:off x="1155700" y="4843463"/>
            <a:ext cx="38100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58" y="0"/>
              </a:cxn>
            </a:cxnLst>
            <a:rect l="0" t="0" r="r" b="b"/>
            <a:pathLst>
              <a:path w="39369" h="34925">
                <a:moveTo>
                  <a:pt x="0" y="34836"/>
                </a:moveTo>
                <a:lnTo>
                  <a:pt x="38958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06" name="object 113"/>
          <p:cNvSpPr>
            <a:spLocks noChangeArrowheads="1"/>
          </p:cNvSpPr>
          <p:nvPr/>
        </p:nvSpPr>
        <p:spPr bwMode="auto">
          <a:xfrm>
            <a:off x="2460625" y="4468813"/>
            <a:ext cx="193675" cy="109537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707" name="object 114"/>
          <p:cNvSpPr>
            <a:spLocks/>
          </p:cNvSpPr>
          <p:nvPr/>
        </p:nvSpPr>
        <p:spPr bwMode="auto">
          <a:xfrm>
            <a:off x="2797175" y="4475163"/>
            <a:ext cx="39688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50" y="0"/>
              </a:cxn>
            </a:cxnLst>
            <a:rect l="0" t="0" r="r" b="b"/>
            <a:pathLst>
              <a:path w="39369" h="34925">
                <a:moveTo>
                  <a:pt x="0" y="34848"/>
                </a:moveTo>
                <a:lnTo>
                  <a:pt x="38950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08" name="object 115"/>
          <p:cNvSpPr>
            <a:spLocks/>
          </p:cNvSpPr>
          <p:nvPr/>
        </p:nvSpPr>
        <p:spPr bwMode="auto">
          <a:xfrm>
            <a:off x="2797175" y="4676775"/>
            <a:ext cx="39688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50" y="0"/>
              </a:cxn>
            </a:cxnLst>
            <a:rect l="0" t="0" r="r" b="b"/>
            <a:pathLst>
              <a:path w="39369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09" name="object 116"/>
          <p:cNvSpPr>
            <a:spLocks/>
          </p:cNvSpPr>
          <p:nvPr/>
        </p:nvSpPr>
        <p:spPr bwMode="auto">
          <a:xfrm>
            <a:off x="2506663" y="4421188"/>
            <a:ext cx="330200" cy="255587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5" y="0"/>
              </a:cxn>
              <a:cxn ang="0">
                <a:pos x="330149" y="54000"/>
              </a:cxn>
              <a:cxn ang="0">
                <a:pos x="330149" y="255739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10" name="object 117"/>
          <p:cNvSpPr>
            <a:spLocks/>
          </p:cNvSpPr>
          <p:nvPr/>
        </p:nvSpPr>
        <p:spPr bwMode="auto">
          <a:xfrm>
            <a:off x="2552700" y="465137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11" name="object 118"/>
          <p:cNvSpPr>
            <a:spLocks/>
          </p:cNvSpPr>
          <p:nvPr/>
        </p:nvSpPr>
        <p:spPr bwMode="auto">
          <a:xfrm>
            <a:off x="2614613" y="4651375"/>
            <a:ext cx="33337" cy="61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19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12" name="object 119"/>
          <p:cNvSpPr>
            <a:spLocks/>
          </p:cNvSpPr>
          <p:nvPr/>
        </p:nvSpPr>
        <p:spPr bwMode="auto">
          <a:xfrm>
            <a:off x="2490788" y="465137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13" name="object 120"/>
          <p:cNvSpPr>
            <a:spLocks/>
          </p:cNvSpPr>
          <p:nvPr/>
        </p:nvSpPr>
        <p:spPr bwMode="auto">
          <a:xfrm>
            <a:off x="2614613" y="459422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14" name="object 121"/>
          <p:cNvSpPr>
            <a:spLocks/>
          </p:cNvSpPr>
          <p:nvPr/>
        </p:nvSpPr>
        <p:spPr bwMode="auto">
          <a:xfrm>
            <a:off x="2552700" y="459422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15" name="object 122"/>
          <p:cNvSpPr>
            <a:spLocks/>
          </p:cNvSpPr>
          <p:nvPr/>
        </p:nvSpPr>
        <p:spPr bwMode="auto">
          <a:xfrm>
            <a:off x="2490788" y="459422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16" name="object 123"/>
          <p:cNvSpPr>
            <a:spLocks/>
          </p:cNvSpPr>
          <p:nvPr/>
        </p:nvSpPr>
        <p:spPr bwMode="auto">
          <a:xfrm>
            <a:off x="2466975" y="4456113"/>
            <a:ext cx="330200" cy="255587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5" y="0"/>
              </a:cxn>
              <a:cxn ang="0">
                <a:pos x="330149" y="54013"/>
              </a:cxn>
              <a:cxn ang="0">
                <a:pos x="330149" y="255739"/>
              </a:cxn>
              <a:cxn ang="0">
                <a:pos x="0" y="255739"/>
              </a:cxn>
              <a:cxn ang="0">
                <a:pos x="0" y="54013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17" name="object 124"/>
          <p:cNvSpPr>
            <a:spLocks/>
          </p:cNvSpPr>
          <p:nvPr/>
        </p:nvSpPr>
        <p:spPr bwMode="auto">
          <a:xfrm>
            <a:off x="2678113" y="4538663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18" name="object 125"/>
          <p:cNvSpPr>
            <a:spLocks/>
          </p:cNvSpPr>
          <p:nvPr/>
        </p:nvSpPr>
        <p:spPr bwMode="auto">
          <a:xfrm>
            <a:off x="2740025" y="4538663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19" name="object 126"/>
          <p:cNvSpPr>
            <a:spLocks/>
          </p:cNvSpPr>
          <p:nvPr/>
        </p:nvSpPr>
        <p:spPr bwMode="auto">
          <a:xfrm>
            <a:off x="2678113" y="4651375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20" name="object 127"/>
          <p:cNvSpPr>
            <a:spLocks/>
          </p:cNvSpPr>
          <p:nvPr/>
        </p:nvSpPr>
        <p:spPr bwMode="auto">
          <a:xfrm>
            <a:off x="2740025" y="465137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21" name="object 128"/>
          <p:cNvSpPr>
            <a:spLocks/>
          </p:cNvSpPr>
          <p:nvPr/>
        </p:nvSpPr>
        <p:spPr bwMode="auto">
          <a:xfrm>
            <a:off x="2678113" y="4594225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22" name="object 129"/>
          <p:cNvSpPr>
            <a:spLocks/>
          </p:cNvSpPr>
          <p:nvPr/>
        </p:nvSpPr>
        <p:spPr bwMode="auto">
          <a:xfrm>
            <a:off x="2740025" y="459422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23" name="object 130"/>
          <p:cNvSpPr>
            <a:spLocks/>
          </p:cNvSpPr>
          <p:nvPr/>
        </p:nvSpPr>
        <p:spPr bwMode="auto">
          <a:xfrm>
            <a:off x="2632075" y="4421188"/>
            <a:ext cx="38100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50" y="0"/>
              </a:cxn>
            </a:cxnLst>
            <a:rect l="0" t="0" r="r" b="b"/>
            <a:pathLst>
              <a:path w="39369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24" name="object 131"/>
          <p:cNvSpPr>
            <a:spLocks noChangeArrowheads="1"/>
          </p:cNvSpPr>
          <p:nvPr/>
        </p:nvSpPr>
        <p:spPr bwMode="auto">
          <a:xfrm>
            <a:off x="2460625" y="4891088"/>
            <a:ext cx="193675" cy="109537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725" name="object 132"/>
          <p:cNvSpPr>
            <a:spLocks/>
          </p:cNvSpPr>
          <p:nvPr/>
        </p:nvSpPr>
        <p:spPr bwMode="auto">
          <a:xfrm>
            <a:off x="2797175" y="4897438"/>
            <a:ext cx="39688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50" y="0"/>
              </a:cxn>
            </a:cxnLst>
            <a:rect l="0" t="0" r="r" b="b"/>
            <a:pathLst>
              <a:path w="39369" h="34925">
                <a:moveTo>
                  <a:pt x="0" y="34848"/>
                </a:moveTo>
                <a:lnTo>
                  <a:pt x="38950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26" name="object 133"/>
          <p:cNvSpPr>
            <a:spLocks/>
          </p:cNvSpPr>
          <p:nvPr/>
        </p:nvSpPr>
        <p:spPr bwMode="auto">
          <a:xfrm>
            <a:off x="2797175" y="5100638"/>
            <a:ext cx="39688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50" y="0"/>
              </a:cxn>
            </a:cxnLst>
            <a:rect l="0" t="0" r="r" b="b"/>
            <a:pathLst>
              <a:path w="39369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27" name="object 134"/>
          <p:cNvSpPr>
            <a:spLocks/>
          </p:cNvSpPr>
          <p:nvPr/>
        </p:nvSpPr>
        <p:spPr bwMode="auto">
          <a:xfrm>
            <a:off x="2506663" y="4843463"/>
            <a:ext cx="330200" cy="257175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5" y="0"/>
              </a:cxn>
              <a:cxn ang="0">
                <a:pos x="330149" y="54000"/>
              </a:cxn>
              <a:cxn ang="0">
                <a:pos x="330149" y="255739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28" name="object 135"/>
          <p:cNvSpPr>
            <a:spLocks/>
          </p:cNvSpPr>
          <p:nvPr/>
        </p:nvSpPr>
        <p:spPr bwMode="auto">
          <a:xfrm>
            <a:off x="2552700" y="5073650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29" name="object 136"/>
          <p:cNvSpPr>
            <a:spLocks/>
          </p:cNvSpPr>
          <p:nvPr/>
        </p:nvSpPr>
        <p:spPr bwMode="auto">
          <a:xfrm>
            <a:off x="2614613" y="5073650"/>
            <a:ext cx="33337" cy="61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19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30" name="object 137"/>
          <p:cNvSpPr>
            <a:spLocks/>
          </p:cNvSpPr>
          <p:nvPr/>
        </p:nvSpPr>
        <p:spPr bwMode="auto">
          <a:xfrm>
            <a:off x="2490788" y="5073650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31" name="object 138"/>
          <p:cNvSpPr>
            <a:spLocks/>
          </p:cNvSpPr>
          <p:nvPr/>
        </p:nvSpPr>
        <p:spPr bwMode="auto">
          <a:xfrm>
            <a:off x="2614613" y="501808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32" name="object 139"/>
          <p:cNvSpPr>
            <a:spLocks/>
          </p:cNvSpPr>
          <p:nvPr/>
        </p:nvSpPr>
        <p:spPr bwMode="auto">
          <a:xfrm>
            <a:off x="2552700" y="501808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33" name="object 140"/>
          <p:cNvSpPr>
            <a:spLocks/>
          </p:cNvSpPr>
          <p:nvPr/>
        </p:nvSpPr>
        <p:spPr bwMode="auto">
          <a:xfrm>
            <a:off x="2490788" y="501808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34" name="object 141"/>
          <p:cNvSpPr>
            <a:spLocks/>
          </p:cNvSpPr>
          <p:nvPr/>
        </p:nvSpPr>
        <p:spPr bwMode="auto">
          <a:xfrm>
            <a:off x="2466975" y="4878388"/>
            <a:ext cx="330200" cy="257175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5" y="0"/>
              </a:cxn>
              <a:cxn ang="0">
                <a:pos x="330149" y="54013"/>
              </a:cxn>
              <a:cxn ang="0">
                <a:pos x="330149" y="255739"/>
              </a:cxn>
              <a:cxn ang="0">
                <a:pos x="0" y="255739"/>
              </a:cxn>
              <a:cxn ang="0">
                <a:pos x="0" y="54013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35" name="object 142"/>
          <p:cNvSpPr>
            <a:spLocks/>
          </p:cNvSpPr>
          <p:nvPr/>
        </p:nvSpPr>
        <p:spPr bwMode="auto">
          <a:xfrm>
            <a:off x="2678113" y="4960938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36" name="object 143"/>
          <p:cNvSpPr>
            <a:spLocks/>
          </p:cNvSpPr>
          <p:nvPr/>
        </p:nvSpPr>
        <p:spPr bwMode="auto">
          <a:xfrm>
            <a:off x="2740025" y="496093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37" name="object 144"/>
          <p:cNvSpPr>
            <a:spLocks/>
          </p:cNvSpPr>
          <p:nvPr/>
        </p:nvSpPr>
        <p:spPr bwMode="auto">
          <a:xfrm>
            <a:off x="2678113" y="5073650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38" name="object 145"/>
          <p:cNvSpPr>
            <a:spLocks/>
          </p:cNvSpPr>
          <p:nvPr/>
        </p:nvSpPr>
        <p:spPr bwMode="auto">
          <a:xfrm>
            <a:off x="2740025" y="5073650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39" name="object 146"/>
          <p:cNvSpPr>
            <a:spLocks/>
          </p:cNvSpPr>
          <p:nvPr/>
        </p:nvSpPr>
        <p:spPr bwMode="auto">
          <a:xfrm>
            <a:off x="2678113" y="5018088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40" name="object 147"/>
          <p:cNvSpPr>
            <a:spLocks/>
          </p:cNvSpPr>
          <p:nvPr/>
        </p:nvSpPr>
        <p:spPr bwMode="auto">
          <a:xfrm>
            <a:off x="2740025" y="501808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41" name="object 148"/>
          <p:cNvSpPr>
            <a:spLocks/>
          </p:cNvSpPr>
          <p:nvPr/>
        </p:nvSpPr>
        <p:spPr bwMode="auto">
          <a:xfrm>
            <a:off x="2632075" y="4843463"/>
            <a:ext cx="38100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50" y="0"/>
              </a:cxn>
            </a:cxnLst>
            <a:rect l="0" t="0" r="r" b="b"/>
            <a:pathLst>
              <a:path w="39369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42" name="object 149"/>
          <p:cNvSpPr>
            <a:spLocks noChangeArrowheads="1"/>
          </p:cNvSpPr>
          <p:nvPr/>
        </p:nvSpPr>
        <p:spPr bwMode="auto">
          <a:xfrm>
            <a:off x="2952750" y="4468813"/>
            <a:ext cx="193675" cy="109537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743" name="object 150"/>
          <p:cNvSpPr>
            <a:spLocks/>
          </p:cNvSpPr>
          <p:nvPr/>
        </p:nvSpPr>
        <p:spPr bwMode="auto">
          <a:xfrm>
            <a:off x="3289300" y="4475163"/>
            <a:ext cx="39688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50" y="0"/>
              </a:cxn>
            </a:cxnLst>
            <a:rect l="0" t="0" r="r" b="b"/>
            <a:pathLst>
              <a:path w="39370" h="34925">
                <a:moveTo>
                  <a:pt x="0" y="34848"/>
                </a:moveTo>
                <a:lnTo>
                  <a:pt x="38950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44" name="object 151"/>
          <p:cNvSpPr>
            <a:spLocks/>
          </p:cNvSpPr>
          <p:nvPr/>
        </p:nvSpPr>
        <p:spPr bwMode="auto">
          <a:xfrm>
            <a:off x="3289300" y="4676775"/>
            <a:ext cx="39688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50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45" name="object 152"/>
          <p:cNvSpPr>
            <a:spLocks/>
          </p:cNvSpPr>
          <p:nvPr/>
        </p:nvSpPr>
        <p:spPr bwMode="auto">
          <a:xfrm>
            <a:off x="2998788" y="4421188"/>
            <a:ext cx="330200" cy="255587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5" y="0"/>
              </a:cxn>
              <a:cxn ang="0">
                <a:pos x="330149" y="54000"/>
              </a:cxn>
              <a:cxn ang="0">
                <a:pos x="330149" y="255739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46" name="object 153"/>
          <p:cNvSpPr>
            <a:spLocks/>
          </p:cNvSpPr>
          <p:nvPr/>
        </p:nvSpPr>
        <p:spPr bwMode="auto">
          <a:xfrm>
            <a:off x="3044825" y="465137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47" name="object 154"/>
          <p:cNvSpPr>
            <a:spLocks/>
          </p:cNvSpPr>
          <p:nvPr/>
        </p:nvSpPr>
        <p:spPr bwMode="auto">
          <a:xfrm>
            <a:off x="3108325" y="4651375"/>
            <a:ext cx="31750" cy="61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19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48" name="object 155"/>
          <p:cNvSpPr>
            <a:spLocks/>
          </p:cNvSpPr>
          <p:nvPr/>
        </p:nvSpPr>
        <p:spPr bwMode="auto">
          <a:xfrm>
            <a:off x="2982913" y="465137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49" name="object 156"/>
          <p:cNvSpPr>
            <a:spLocks/>
          </p:cNvSpPr>
          <p:nvPr/>
        </p:nvSpPr>
        <p:spPr bwMode="auto">
          <a:xfrm>
            <a:off x="3108325" y="4594225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50" name="object 157"/>
          <p:cNvSpPr>
            <a:spLocks/>
          </p:cNvSpPr>
          <p:nvPr/>
        </p:nvSpPr>
        <p:spPr bwMode="auto">
          <a:xfrm>
            <a:off x="3044825" y="459422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51" name="object 158"/>
          <p:cNvSpPr>
            <a:spLocks/>
          </p:cNvSpPr>
          <p:nvPr/>
        </p:nvSpPr>
        <p:spPr bwMode="auto">
          <a:xfrm>
            <a:off x="2982913" y="459422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52" name="object 159"/>
          <p:cNvSpPr>
            <a:spLocks/>
          </p:cNvSpPr>
          <p:nvPr/>
        </p:nvSpPr>
        <p:spPr bwMode="auto">
          <a:xfrm>
            <a:off x="2960688" y="4456113"/>
            <a:ext cx="330200" cy="255587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5" y="0"/>
              </a:cxn>
              <a:cxn ang="0">
                <a:pos x="330149" y="54013"/>
              </a:cxn>
              <a:cxn ang="0">
                <a:pos x="330149" y="255739"/>
              </a:cxn>
              <a:cxn ang="0">
                <a:pos x="0" y="255739"/>
              </a:cxn>
              <a:cxn ang="0">
                <a:pos x="0" y="54013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53" name="object 160"/>
          <p:cNvSpPr>
            <a:spLocks/>
          </p:cNvSpPr>
          <p:nvPr/>
        </p:nvSpPr>
        <p:spPr bwMode="auto">
          <a:xfrm>
            <a:off x="3170238" y="4538663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54" name="object 161"/>
          <p:cNvSpPr>
            <a:spLocks/>
          </p:cNvSpPr>
          <p:nvPr/>
        </p:nvSpPr>
        <p:spPr bwMode="auto">
          <a:xfrm>
            <a:off x="3232150" y="4538663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55" name="object 162"/>
          <p:cNvSpPr>
            <a:spLocks/>
          </p:cNvSpPr>
          <p:nvPr/>
        </p:nvSpPr>
        <p:spPr bwMode="auto">
          <a:xfrm>
            <a:off x="3170238" y="4651375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56" name="object 163"/>
          <p:cNvSpPr>
            <a:spLocks/>
          </p:cNvSpPr>
          <p:nvPr/>
        </p:nvSpPr>
        <p:spPr bwMode="auto">
          <a:xfrm>
            <a:off x="3232150" y="465137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57" name="object 164"/>
          <p:cNvSpPr>
            <a:spLocks/>
          </p:cNvSpPr>
          <p:nvPr/>
        </p:nvSpPr>
        <p:spPr bwMode="auto">
          <a:xfrm>
            <a:off x="3170238" y="4594225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58" name="object 165"/>
          <p:cNvSpPr>
            <a:spLocks/>
          </p:cNvSpPr>
          <p:nvPr/>
        </p:nvSpPr>
        <p:spPr bwMode="auto">
          <a:xfrm>
            <a:off x="3232150" y="459422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59" name="object 166"/>
          <p:cNvSpPr>
            <a:spLocks/>
          </p:cNvSpPr>
          <p:nvPr/>
        </p:nvSpPr>
        <p:spPr bwMode="auto">
          <a:xfrm>
            <a:off x="3124200" y="4421188"/>
            <a:ext cx="39688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50" y="0"/>
              </a:cxn>
            </a:cxnLst>
            <a:rect l="0" t="0" r="r" b="b"/>
            <a:pathLst>
              <a:path w="39369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60" name="object 167"/>
          <p:cNvSpPr>
            <a:spLocks noChangeArrowheads="1"/>
          </p:cNvSpPr>
          <p:nvPr/>
        </p:nvSpPr>
        <p:spPr bwMode="auto">
          <a:xfrm>
            <a:off x="2952750" y="4891088"/>
            <a:ext cx="193675" cy="109537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761" name="object 168"/>
          <p:cNvSpPr>
            <a:spLocks/>
          </p:cNvSpPr>
          <p:nvPr/>
        </p:nvSpPr>
        <p:spPr bwMode="auto">
          <a:xfrm>
            <a:off x="3289300" y="4897438"/>
            <a:ext cx="39688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50" y="0"/>
              </a:cxn>
            </a:cxnLst>
            <a:rect l="0" t="0" r="r" b="b"/>
            <a:pathLst>
              <a:path w="39370" h="34925">
                <a:moveTo>
                  <a:pt x="0" y="34848"/>
                </a:moveTo>
                <a:lnTo>
                  <a:pt x="38950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62" name="object 169"/>
          <p:cNvSpPr>
            <a:spLocks/>
          </p:cNvSpPr>
          <p:nvPr/>
        </p:nvSpPr>
        <p:spPr bwMode="auto">
          <a:xfrm>
            <a:off x="3289300" y="5100638"/>
            <a:ext cx="39688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50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63" name="object 170"/>
          <p:cNvSpPr>
            <a:spLocks/>
          </p:cNvSpPr>
          <p:nvPr/>
        </p:nvSpPr>
        <p:spPr bwMode="auto">
          <a:xfrm>
            <a:off x="2998788" y="4843463"/>
            <a:ext cx="330200" cy="257175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5" y="0"/>
              </a:cxn>
              <a:cxn ang="0">
                <a:pos x="330149" y="54000"/>
              </a:cxn>
              <a:cxn ang="0">
                <a:pos x="330149" y="255739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64" name="object 171"/>
          <p:cNvSpPr>
            <a:spLocks/>
          </p:cNvSpPr>
          <p:nvPr/>
        </p:nvSpPr>
        <p:spPr bwMode="auto">
          <a:xfrm>
            <a:off x="3044825" y="5073650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65" name="object 172"/>
          <p:cNvSpPr>
            <a:spLocks/>
          </p:cNvSpPr>
          <p:nvPr/>
        </p:nvSpPr>
        <p:spPr bwMode="auto">
          <a:xfrm>
            <a:off x="3108325" y="5073650"/>
            <a:ext cx="31750" cy="61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19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66" name="object 173"/>
          <p:cNvSpPr>
            <a:spLocks/>
          </p:cNvSpPr>
          <p:nvPr/>
        </p:nvSpPr>
        <p:spPr bwMode="auto">
          <a:xfrm>
            <a:off x="2982913" y="5073650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67" name="object 174"/>
          <p:cNvSpPr>
            <a:spLocks/>
          </p:cNvSpPr>
          <p:nvPr/>
        </p:nvSpPr>
        <p:spPr bwMode="auto">
          <a:xfrm>
            <a:off x="3108325" y="5018088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68" name="object 175"/>
          <p:cNvSpPr>
            <a:spLocks/>
          </p:cNvSpPr>
          <p:nvPr/>
        </p:nvSpPr>
        <p:spPr bwMode="auto">
          <a:xfrm>
            <a:off x="3044825" y="501808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69" name="object 176"/>
          <p:cNvSpPr>
            <a:spLocks/>
          </p:cNvSpPr>
          <p:nvPr/>
        </p:nvSpPr>
        <p:spPr bwMode="auto">
          <a:xfrm>
            <a:off x="2982913" y="501808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70" name="object 177"/>
          <p:cNvSpPr>
            <a:spLocks/>
          </p:cNvSpPr>
          <p:nvPr/>
        </p:nvSpPr>
        <p:spPr bwMode="auto">
          <a:xfrm>
            <a:off x="2960688" y="4878388"/>
            <a:ext cx="330200" cy="257175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5" y="0"/>
              </a:cxn>
              <a:cxn ang="0">
                <a:pos x="330149" y="54013"/>
              </a:cxn>
              <a:cxn ang="0">
                <a:pos x="330149" y="255739"/>
              </a:cxn>
              <a:cxn ang="0">
                <a:pos x="0" y="255739"/>
              </a:cxn>
              <a:cxn ang="0">
                <a:pos x="0" y="54013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71" name="object 178"/>
          <p:cNvSpPr>
            <a:spLocks/>
          </p:cNvSpPr>
          <p:nvPr/>
        </p:nvSpPr>
        <p:spPr bwMode="auto">
          <a:xfrm>
            <a:off x="3170238" y="4960938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72" name="object 179"/>
          <p:cNvSpPr>
            <a:spLocks/>
          </p:cNvSpPr>
          <p:nvPr/>
        </p:nvSpPr>
        <p:spPr bwMode="auto">
          <a:xfrm>
            <a:off x="3232150" y="496093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73" name="object 180"/>
          <p:cNvSpPr>
            <a:spLocks/>
          </p:cNvSpPr>
          <p:nvPr/>
        </p:nvSpPr>
        <p:spPr bwMode="auto">
          <a:xfrm>
            <a:off x="3170238" y="5073650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74" name="object 181"/>
          <p:cNvSpPr>
            <a:spLocks/>
          </p:cNvSpPr>
          <p:nvPr/>
        </p:nvSpPr>
        <p:spPr bwMode="auto">
          <a:xfrm>
            <a:off x="3232150" y="5073650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75" name="object 182"/>
          <p:cNvSpPr>
            <a:spLocks/>
          </p:cNvSpPr>
          <p:nvPr/>
        </p:nvSpPr>
        <p:spPr bwMode="auto">
          <a:xfrm>
            <a:off x="3170238" y="5018088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76" name="object 183"/>
          <p:cNvSpPr>
            <a:spLocks/>
          </p:cNvSpPr>
          <p:nvPr/>
        </p:nvSpPr>
        <p:spPr bwMode="auto">
          <a:xfrm>
            <a:off x="3232150" y="501808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77" name="object 184"/>
          <p:cNvSpPr>
            <a:spLocks/>
          </p:cNvSpPr>
          <p:nvPr/>
        </p:nvSpPr>
        <p:spPr bwMode="auto">
          <a:xfrm>
            <a:off x="3124200" y="4843463"/>
            <a:ext cx="39688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50" y="0"/>
              </a:cxn>
            </a:cxnLst>
            <a:rect l="0" t="0" r="r" b="b"/>
            <a:pathLst>
              <a:path w="39369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78" name="object 185"/>
          <p:cNvSpPr>
            <a:spLocks noChangeArrowheads="1"/>
          </p:cNvSpPr>
          <p:nvPr/>
        </p:nvSpPr>
        <p:spPr bwMode="auto">
          <a:xfrm>
            <a:off x="3444875" y="4468813"/>
            <a:ext cx="195263" cy="109537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779" name="object 186"/>
          <p:cNvSpPr>
            <a:spLocks/>
          </p:cNvSpPr>
          <p:nvPr/>
        </p:nvSpPr>
        <p:spPr bwMode="auto">
          <a:xfrm>
            <a:off x="3783013" y="4475163"/>
            <a:ext cx="38100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80" name="object 187"/>
          <p:cNvSpPr>
            <a:spLocks/>
          </p:cNvSpPr>
          <p:nvPr/>
        </p:nvSpPr>
        <p:spPr bwMode="auto">
          <a:xfrm>
            <a:off x="3783013" y="4676775"/>
            <a:ext cx="38100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81" name="object 188"/>
          <p:cNvSpPr>
            <a:spLocks/>
          </p:cNvSpPr>
          <p:nvPr/>
        </p:nvSpPr>
        <p:spPr bwMode="auto">
          <a:xfrm>
            <a:off x="3490913" y="4421188"/>
            <a:ext cx="330200" cy="255587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5" y="0"/>
              </a:cxn>
              <a:cxn ang="0">
                <a:pos x="330149" y="54000"/>
              </a:cxn>
              <a:cxn ang="0">
                <a:pos x="330149" y="255739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82" name="object 189"/>
          <p:cNvSpPr>
            <a:spLocks/>
          </p:cNvSpPr>
          <p:nvPr/>
        </p:nvSpPr>
        <p:spPr bwMode="auto">
          <a:xfrm>
            <a:off x="3536950" y="465137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83" name="object 190"/>
          <p:cNvSpPr>
            <a:spLocks/>
          </p:cNvSpPr>
          <p:nvPr/>
        </p:nvSpPr>
        <p:spPr bwMode="auto">
          <a:xfrm>
            <a:off x="3600450" y="4651375"/>
            <a:ext cx="31750" cy="61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20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84" name="object 191"/>
          <p:cNvSpPr>
            <a:spLocks/>
          </p:cNvSpPr>
          <p:nvPr/>
        </p:nvSpPr>
        <p:spPr bwMode="auto">
          <a:xfrm>
            <a:off x="3475038" y="465137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85" name="object 192"/>
          <p:cNvSpPr>
            <a:spLocks/>
          </p:cNvSpPr>
          <p:nvPr/>
        </p:nvSpPr>
        <p:spPr bwMode="auto">
          <a:xfrm>
            <a:off x="3600450" y="4594225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86" name="object 193"/>
          <p:cNvSpPr>
            <a:spLocks/>
          </p:cNvSpPr>
          <p:nvPr/>
        </p:nvSpPr>
        <p:spPr bwMode="auto">
          <a:xfrm>
            <a:off x="3536950" y="459422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87" name="object 194"/>
          <p:cNvSpPr>
            <a:spLocks/>
          </p:cNvSpPr>
          <p:nvPr/>
        </p:nvSpPr>
        <p:spPr bwMode="auto">
          <a:xfrm>
            <a:off x="3475038" y="459422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88" name="object 195"/>
          <p:cNvSpPr>
            <a:spLocks/>
          </p:cNvSpPr>
          <p:nvPr/>
        </p:nvSpPr>
        <p:spPr bwMode="auto">
          <a:xfrm>
            <a:off x="3452813" y="4456113"/>
            <a:ext cx="330200" cy="255587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5" y="0"/>
              </a:cxn>
              <a:cxn ang="0">
                <a:pos x="330149" y="54013"/>
              </a:cxn>
              <a:cxn ang="0">
                <a:pos x="330149" y="255739"/>
              </a:cxn>
              <a:cxn ang="0">
                <a:pos x="0" y="255739"/>
              </a:cxn>
              <a:cxn ang="0">
                <a:pos x="0" y="54013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89" name="object 196"/>
          <p:cNvSpPr>
            <a:spLocks/>
          </p:cNvSpPr>
          <p:nvPr/>
        </p:nvSpPr>
        <p:spPr bwMode="auto">
          <a:xfrm>
            <a:off x="3662363" y="4538663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90" name="object 197"/>
          <p:cNvSpPr>
            <a:spLocks/>
          </p:cNvSpPr>
          <p:nvPr/>
        </p:nvSpPr>
        <p:spPr bwMode="auto">
          <a:xfrm>
            <a:off x="3724275" y="4538663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91" name="object 198"/>
          <p:cNvSpPr>
            <a:spLocks/>
          </p:cNvSpPr>
          <p:nvPr/>
        </p:nvSpPr>
        <p:spPr bwMode="auto">
          <a:xfrm>
            <a:off x="3662363" y="465137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92" name="object 199"/>
          <p:cNvSpPr>
            <a:spLocks/>
          </p:cNvSpPr>
          <p:nvPr/>
        </p:nvSpPr>
        <p:spPr bwMode="auto">
          <a:xfrm>
            <a:off x="3724275" y="465137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93" name="object 200"/>
          <p:cNvSpPr>
            <a:spLocks/>
          </p:cNvSpPr>
          <p:nvPr/>
        </p:nvSpPr>
        <p:spPr bwMode="auto">
          <a:xfrm>
            <a:off x="3662363" y="459422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94" name="object 201"/>
          <p:cNvSpPr>
            <a:spLocks/>
          </p:cNvSpPr>
          <p:nvPr/>
        </p:nvSpPr>
        <p:spPr bwMode="auto">
          <a:xfrm>
            <a:off x="3724275" y="459422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95" name="object 202"/>
          <p:cNvSpPr>
            <a:spLocks/>
          </p:cNvSpPr>
          <p:nvPr/>
        </p:nvSpPr>
        <p:spPr bwMode="auto">
          <a:xfrm>
            <a:off x="3616325" y="4421188"/>
            <a:ext cx="39688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96" name="object 203"/>
          <p:cNvSpPr>
            <a:spLocks noChangeArrowheads="1"/>
          </p:cNvSpPr>
          <p:nvPr/>
        </p:nvSpPr>
        <p:spPr bwMode="auto">
          <a:xfrm>
            <a:off x="3444875" y="4891088"/>
            <a:ext cx="195263" cy="109537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797" name="object 204"/>
          <p:cNvSpPr>
            <a:spLocks/>
          </p:cNvSpPr>
          <p:nvPr/>
        </p:nvSpPr>
        <p:spPr bwMode="auto">
          <a:xfrm>
            <a:off x="3783013" y="4897438"/>
            <a:ext cx="38100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98" name="object 205"/>
          <p:cNvSpPr>
            <a:spLocks/>
          </p:cNvSpPr>
          <p:nvPr/>
        </p:nvSpPr>
        <p:spPr bwMode="auto">
          <a:xfrm>
            <a:off x="3783013" y="5100638"/>
            <a:ext cx="38100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99" name="object 206"/>
          <p:cNvSpPr>
            <a:spLocks/>
          </p:cNvSpPr>
          <p:nvPr/>
        </p:nvSpPr>
        <p:spPr bwMode="auto">
          <a:xfrm>
            <a:off x="3490913" y="4843463"/>
            <a:ext cx="330200" cy="257175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5" y="0"/>
              </a:cxn>
              <a:cxn ang="0">
                <a:pos x="330149" y="54000"/>
              </a:cxn>
              <a:cxn ang="0">
                <a:pos x="330149" y="255739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00" name="object 207"/>
          <p:cNvSpPr>
            <a:spLocks/>
          </p:cNvSpPr>
          <p:nvPr/>
        </p:nvSpPr>
        <p:spPr bwMode="auto">
          <a:xfrm>
            <a:off x="3536950" y="5073650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01" name="object 208"/>
          <p:cNvSpPr>
            <a:spLocks/>
          </p:cNvSpPr>
          <p:nvPr/>
        </p:nvSpPr>
        <p:spPr bwMode="auto">
          <a:xfrm>
            <a:off x="3600450" y="5073650"/>
            <a:ext cx="31750" cy="61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20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02" name="object 209"/>
          <p:cNvSpPr>
            <a:spLocks/>
          </p:cNvSpPr>
          <p:nvPr/>
        </p:nvSpPr>
        <p:spPr bwMode="auto">
          <a:xfrm>
            <a:off x="3475038" y="5073650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03" name="object 210"/>
          <p:cNvSpPr>
            <a:spLocks/>
          </p:cNvSpPr>
          <p:nvPr/>
        </p:nvSpPr>
        <p:spPr bwMode="auto">
          <a:xfrm>
            <a:off x="3600450" y="5018088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04" name="object 211"/>
          <p:cNvSpPr>
            <a:spLocks/>
          </p:cNvSpPr>
          <p:nvPr/>
        </p:nvSpPr>
        <p:spPr bwMode="auto">
          <a:xfrm>
            <a:off x="3536950" y="501808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05" name="object 212"/>
          <p:cNvSpPr>
            <a:spLocks/>
          </p:cNvSpPr>
          <p:nvPr/>
        </p:nvSpPr>
        <p:spPr bwMode="auto">
          <a:xfrm>
            <a:off x="3475038" y="501808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06" name="object 213"/>
          <p:cNvSpPr>
            <a:spLocks/>
          </p:cNvSpPr>
          <p:nvPr/>
        </p:nvSpPr>
        <p:spPr bwMode="auto">
          <a:xfrm>
            <a:off x="3452813" y="4878388"/>
            <a:ext cx="330200" cy="257175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5" y="0"/>
              </a:cxn>
              <a:cxn ang="0">
                <a:pos x="330149" y="54013"/>
              </a:cxn>
              <a:cxn ang="0">
                <a:pos x="330149" y="255739"/>
              </a:cxn>
              <a:cxn ang="0">
                <a:pos x="0" y="255739"/>
              </a:cxn>
              <a:cxn ang="0">
                <a:pos x="0" y="54013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07" name="object 214"/>
          <p:cNvSpPr>
            <a:spLocks/>
          </p:cNvSpPr>
          <p:nvPr/>
        </p:nvSpPr>
        <p:spPr bwMode="auto">
          <a:xfrm>
            <a:off x="3662363" y="496093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08" name="object 215"/>
          <p:cNvSpPr>
            <a:spLocks/>
          </p:cNvSpPr>
          <p:nvPr/>
        </p:nvSpPr>
        <p:spPr bwMode="auto">
          <a:xfrm>
            <a:off x="3724275" y="496093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09" name="object 216"/>
          <p:cNvSpPr>
            <a:spLocks/>
          </p:cNvSpPr>
          <p:nvPr/>
        </p:nvSpPr>
        <p:spPr bwMode="auto">
          <a:xfrm>
            <a:off x="3662363" y="5073650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10" name="object 217"/>
          <p:cNvSpPr>
            <a:spLocks/>
          </p:cNvSpPr>
          <p:nvPr/>
        </p:nvSpPr>
        <p:spPr bwMode="auto">
          <a:xfrm>
            <a:off x="3724275" y="5073650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11" name="object 218"/>
          <p:cNvSpPr>
            <a:spLocks/>
          </p:cNvSpPr>
          <p:nvPr/>
        </p:nvSpPr>
        <p:spPr bwMode="auto">
          <a:xfrm>
            <a:off x="3662363" y="501808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12" name="object 219"/>
          <p:cNvSpPr>
            <a:spLocks/>
          </p:cNvSpPr>
          <p:nvPr/>
        </p:nvSpPr>
        <p:spPr bwMode="auto">
          <a:xfrm>
            <a:off x="3724275" y="501808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13" name="object 220"/>
          <p:cNvSpPr>
            <a:spLocks/>
          </p:cNvSpPr>
          <p:nvPr/>
        </p:nvSpPr>
        <p:spPr bwMode="auto">
          <a:xfrm>
            <a:off x="3616325" y="4843463"/>
            <a:ext cx="39688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14" name="object 221"/>
          <p:cNvSpPr>
            <a:spLocks noChangeArrowheads="1"/>
          </p:cNvSpPr>
          <p:nvPr/>
        </p:nvSpPr>
        <p:spPr bwMode="auto">
          <a:xfrm>
            <a:off x="3937000" y="4468813"/>
            <a:ext cx="195263" cy="109537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815" name="object 222"/>
          <p:cNvSpPr>
            <a:spLocks/>
          </p:cNvSpPr>
          <p:nvPr/>
        </p:nvSpPr>
        <p:spPr bwMode="auto">
          <a:xfrm>
            <a:off x="4275138" y="4475163"/>
            <a:ext cx="38100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16" name="object 223"/>
          <p:cNvSpPr>
            <a:spLocks/>
          </p:cNvSpPr>
          <p:nvPr/>
        </p:nvSpPr>
        <p:spPr bwMode="auto">
          <a:xfrm>
            <a:off x="4275138" y="4676775"/>
            <a:ext cx="38100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17" name="object 224"/>
          <p:cNvSpPr>
            <a:spLocks/>
          </p:cNvSpPr>
          <p:nvPr/>
        </p:nvSpPr>
        <p:spPr bwMode="auto">
          <a:xfrm>
            <a:off x="3983038" y="4421188"/>
            <a:ext cx="330200" cy="255587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5" y="0"/>
              </a:cxn>
              <a:cxn ang="0">
                <a:pos x="330149" y="54000"/>
              </a:cxn>
              <a:cxn ang="0">
                <a:pos x="330149" y="255739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18" name="object 225"/>
          <p:cNvSpPr>
            <a:spLocks/>
          </p:cNvSpPr>
          <p:nvPr/>
        </p:nvSpPr>
        <p:spPr bwMode="auto">
          <a:xfrm>
            <a:off x="4029075" y="465137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19" name="object 226"/>
          <p:cNvSpPr>
            <a:spLocks/>
          </p:cNvSpPr>
          <p:nvPr/>
        </p:nvSpPr>
        <p:spPr bwMode="auto">
          <a:xfrm>
            <a:off x="4092575" y="4651375"/>
            <a:ext cx="31750" cy="61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20" h="60960">
                <a:moveTo>
                  <a:pt x="0" y="0"/>
                </a:moveTo>
                <a:lnTo>
                  <a:pt x="32448" y="0"/>
                </a:lnTo>
                <a:lnTo>
                  <a:pt x="32448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20" name="object 227"/>
          <p:cNvSpPr>
            <a:spLocks/>
          </p:cNvSpPr>
          <p:nvPr/>
        </p:nvSpPr>
        <p:spPr bwMode="auto">
          <a:xfrm>
            <a:off x="3967163" y="465137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21" name="object 228"/>
          <p:cNvSpPr>
            <a:spLocks/>
          </p:cNvSpPr>
          <p:nvPr/>
        </p:nvSpPr>
        <p:spPr bwMode="auto">
          <a:xfrm>
            <a:off x="4092575" y="4594225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22" name="object 229"/>
          <p:cNvSpPr>
            <a:spLocks/>
          </p:cNvSpPr>
          <p:nvPr/>
        </p:nvSpPr>
        <p:spPr bwMode="auto">
          <a:xfrm>
            <a:off x="4029075" y="459422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23" name="object 230"/>
          <p:cNvSpPr>
            <a:spLocks/>
          </p:cNvSpPr>
          <p:nvPr/>
        </p:nvSpPr>
        <p:spPr bwMode="auto">
          <a:xfrm>
            <a:off x="3967163" y="459422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24" name="object 231"/>
          <p:cNvSpPr>
            <a:spLocks/>
          </p:cNvSpPr>
          <p:nvPr/>
        </p:nvSpPr>
        <p:spPr bwMode="auto">
          <a:xfrm>
            <a:off x="3944938" y="4456113"/>
            <a:ext cx="330200" cy="255587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5" y="0"/>
              </a:cxn>
              <a:cxn ang="0">
                <a:pos x="330149" y="54013"/>
              </a:cxn>
              <a:cxn ang="0">
                <a:pos x="330149" y="255739"/>
              </a:cxn>
              <a:cxn ang="0">
                <a:pos x="0" y="255739"/>
              </a:cxn>
              <a:cxn ang="0">
                <a:pos x="0" y="54013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25" name="object 232"/>
          <p:cNvSpPr>
            <a:spLocks/>
          </p:cNvSpPr>
          <p:nvPr/>
        </p:nvSpPr>
        <p:spPr bwMode="auto">
          <a:xfrm>
            <a:off x="4154488" y="4538663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26" name="object 233"/>
          <p:cNvSpPr>
            <a:spLocks/>
          </p:cNvSpPr>
          <p:nvPr/>
        </p:nvSpPr>
        <p:spPr bwMode="auto">
          <a:xfrm>
            <a:off x="4216400" y="4538663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27" name="object 234"/>
          <p:cNvSpPr>
            <a:spLocks/>
          </p:cNvSpPr>
          <p:nvPr/>
        </p:nvSpPr>
        <p:spPr bwMode="auto">
          <a:xfrm>
            <a:off x="4154488" y="465137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28" name="object 235"/>
          <p:cNvSpPr>
            <a:spLocks/>
          </p:cNvSpPr>
          <p:nvPr/>
        </p:nvSpPr>
        <p:spPr bwMode="auto">
          <a:xfrm>
            <a:off x="4216400" y="465137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29" name="object 236"/>
          <p:cNvSpPr>
            <a:spLocks/>
          </p:cNvSpPr>
          <p:nvPr/>
        </p:nvSpPr>
        <p:spPr bwMode="auto">
          <a:xfrm>
            <a:off x="4154488" y="459422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30" name="object 237"/>
          <p:cNvSpPr>
            <a:spLocks/>
          </p:cNvSpPr>
          <p:nvPr/>
        </p:nvSpPr>
        <p:spPr bwMode="auto">
          <a:xfrm>
            <a:off x="4216400" y="459422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31" name="object 238"/>
          <p:cNvSpPr>
            <a:spLocks/>
          </p:cNvSpPr>
          <p:nvPr/>
        </p:nvSpPr>
        <p:spPr bwMode="auto">
          <a:xfrm>
            <a:off x="4108450" y="4421188"/>
            <a:ext cx="39688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32" name="object 239"/>
          <p:cNvSpPr>
            <a:spLocks noChangeArrowheads="1"/>
          </p:cNvSpPr>
          <p:nvPr/>
        </p:nvSpPr>
        <p:spPr bwMode="auto">
          <a:xfrm>
            <a:off x="3937000" y="4891088"/>
            <a:ext cx="195263" cy="109537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833" name="object 240"/>
          <p:cNvSpPr>
            <a:spLocks/>
          </p:cNvSpPr>
          <p:nvPr/>
        </p:nvSpPr>
        <p:spPr bwMode="auto">
          <a:xfrm>
            <a:off x="4275138" y="4897438"/>
            <a:ext cx="38100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50" y="0"/>
              </a:cxn>
            </a:cxnLst>
            <a:rect l="0" t="0" r="r" b="b"/>
            <a:pathLst>
              <a:path w="39370" h="34925">
                <a:moveTo>
                  <a:pt x="0" y="34848"/>
                </a:moveTo>
                <a:lnTo>
                  <a:pt x="38950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34" name="object 241"/>
          <p:cNvSpPr>
            <a:spLocks/>
          </p:cNvSpPr>
          <p:nvPr/>
        </p:nvSpPr>
        <p:spPr bwMode="auto">
          <a:xfrm>
            <a:off x="4275138" y="5100638"/>
            <a:ext cx="38100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50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35" name="object 242"/>
          <p:cNvSpPr>
            <a:spLocks/>
          </p:cNvSpPr>
          <p:nvPr/>
        </p:nvSpPr>
        <p:spPr bwMode="auto">
          <a:xfrm>
            <a:off x="3983038" y="4843463"/>
            <a:ext cx="330200" cy="257175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5" y="0"/>
              </a:cxn>
              <a:cxn ang="0">
                <a:pos x="330149" y="54000"/>
              </a:cxn>
              <a:cxn ang="0">
                <a:pos x="330149" y="255739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36" name="object 243"/>
          <p:cNvSpPr>
            <a:spLocks/>
          </p:cNvSpPr>
          <p:nvPr/>
        </p:nvSpPr>
        <p:spPr bwMode="auto">
          <a:xfrm>
            <a:off x="4029075" y="5073650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37" name="object 244"/>
          <p:cNvSpPr>
            <a:spLocks/>
          </p:cNvSpPr>
          <p:nvPr/>
        </p:nvSpPr>
        <p:spPr bwMode="auto">
          <a:xfrm>
            <a:off x="4092575" y="5073650"/>
            <a:ext cx="31750" cy="61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20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38" name="object 245"/>
          <p:cNvSpPr>
            <a:spLocks/>
          </p:cNvSpPr>
          <p:nvPr/>
        </p:nvSpPr>
        <p:spPr bwMode="auto">
          <a:xfrm>
            <a:off x="3967163" y="5073650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39" name="object 246"/>
          <p:cNvSpPr>
            <a:spLocks/>
          </p:cNvSpPr>
          <p:nvPr/>
        </p:nvSpPr>
        <p:spPr bwMode="auto">
          <a:xfrm>
            <a:off x="4092575" y="5018088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40" name="object 247"/>
          <p:cNvSpPr>
            <a:spLocks/>
          </p:cNvSpPr>
          <p:nvPr/>
        </p:nvSpPr>
        <p:spPr bwMode="auto">
          <a:xfrm>
            <a:off x="4029075" y="501808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41" name="object 248"/>
          <p:cNvSpPr>
            <a:spLocks/>
          </p:cNvSpPr>
          <p:nvPr/>
        </p:nvSpPr>
        <p:spPr bwMode="auto">
          <a:xfrm>
            <a:off x="3967163" y="501808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42" name="object 249"/>
          <p:cNvSpPr>
            <a:spLocks/>
          </p:cNvSpPr>
          <p:nvPr/>
        </p:nvSpPr>
        <p:spPr bwMode="auto">
          <a:xfrm>
            <a:off x="3944938" y="4878388"/>
            <a:ext cx="330200" cy="257175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5" y="0"/>
              </a:cxn>
              <a:cxn ang="0">
                <a:pos x="330149" y="54013"/>
              </a:cxn>
              <a:cxn ang="0">
                <a:pos x="330149" y="255739"/>
              </a:cxn>
              <a:cxn ang="0">
                <a:pos x="0" y="255739"/>
              </a:cxn>
              <a:cxn ang="0">
                <a:pos x="0" y="54013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43" name="object 250"/>
          <p:cNvSpPr>
            <a:spLocks/>
          </p:cNvSpPr>
          <p:nvPr/>
        </p:nvSpPr>
        <p:spPr bwMode="auto">
          <a:xfrm>
            <a:off x="4154488" y="496093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44" name="object 251"/>
          <p:cNvSpPr>
            <a:spLocks/>
          </p:cNvSpPr>
          <p:nvPr/>
        </p:nvSpPr>
        <p:spPr bwMode="auto">
          <a:xfrm>
            <a:off x="4216400" y="496093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45" name="object 252"/>
          <p:cNvSpPr>
            <a:spLocks/>
          </p:cNvSpPr>
          <p:nvPr/>
        </p:nvSpPr>
        <p:spPr bwMode="auto">
          <a:xfrm>
            <a:off x="4154488" y="5073650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46" name="object 253"/>
          <p:cNvSpPr>
            <a:spLocks/>
          </p:cNvSpPr>
          <p:nvPr/>
        </p:nvSpPr>
        <p:spPr bwMode="auto">
          <a:xfrm>
            <a:off x="4216400" y="5073650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47" name="object 254"/>
          <p:cNvSpPr>
            <a:spLocks/>
          </p:cNvSpPr>
          <p:nvPr/>
        </p:nvSpPr>
        <p:spPr bwMode="auto">
          <a:xfrm>
            <a:off x="4154488" y="501808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48" name="object 255"/>
          <p:cNvSpPr>
            <a:spLocks/>
          </p:cNvSpPr>
          <p:nvPr/>
        </p:nvSpPr>
        <p:spPr bwMode="auto">
          <a:xfrm>
            <a:off x="4216400" y="501808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49" name="object 256"/>
          <p:cNvSpPr>
            <a:spLocks/>
          </p:cNvSpPr>
          <p:nvPr/>
        </p:nvSpPr>
        <p:spPr bwMode="auto">
          <a:xfrm>
            <a:off x="4108450" y="4843463"/>
            <a:ext cx="39688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50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50" name="object 257"/>
          <p:cNvSpPr>
            <a:spLocks noChangeArrowheads="1"/>
          </p:cNvSpPr>
          <p:nvPr/>
        </p:nvSpPr>
        <p:spPr bwMode="auto">
          <a:xfrm>
            <a:off x="4429125" y="4468813"/>
            <a:ext cx="195263" cy="109537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851" name="object 258"/>
          <p:cNvSpPr>
            <a:spLocks/>
          </p:cNvSpPr>
          <p:nvPr/>
        </p:nvSpPr>
        <p:spPr bwMode="auto">
          <a:xfrm>
            <a:off x="4767263" y="4475163"/>
            <a:ext cx="38100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52" name="object 259"/>
          <p:cNvSpPr>
            <a:spLocks/>
          </p:cNvSpPr>
          <p:nvPr/>
        </p:nvSpPr>
        <p:spPr bwMode="auto">
          <a:xfrm>
            <a:off x="4767263" y="4676775"/>
            <a:ext cx="38100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53" name="object 260"/>
          <p:cNvSpPr>
            <a:spLocks/>
          </p:cNvSpPr>
          <p:nvPr/>
        </p:nvSpPr>
        <p:spPr bwMode="auto">
          <a:xfrm>
            <a:off x="4475163" y="4421188"/>
            <a:ext cx="330200" cy="255587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5" y="0"/>
              </a:cxn>
              <a:cxn ang="0">
                <a:pos x="330149" y="54000"/>
              </a:cxn>
              <a:cxn ang="0">
                <a:pos x="330149" y="255739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54" name="object 261"/>
          <p:cNvSpPr>
            <a:spLocks/>
          </p:cNvSpPr>
          <p:nvPr/>
        </p:nvSpPr>
        <p:spPr bwMode="auto">
          <a:xfrm>
            <a:off x="4521200" y="465137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55" name="object 262"/>
          <p:cNvSpPr>
            <a:spLocks/>
          </p:cNvSpPr>
          <p:nvPr/>
        </p:nvSpPr>
        <p:spPr bwMode="auto">
          <a:xfrm>
            <a:off x="4584700" y="4651375"/>
            <a:ext cx="31750" cy="61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20" h="60960">
                <a:moveTo>
                  <a:pt x="0" y="0"/>
                </a:moveTo>
                <a:lnTo>
                  <a:pt x="32448" y="0"/>
                </a:lnTo>
                <a:lnTo>
                  <a:pt x="32448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56" name="object 263"/>
          <p:cNvSpPr>
            <a:spLocks/>
          </p:cNvSpPr>
          <p:nvPr/>
        </p:nvSpPr>
        <p:spPr bwMode="auto">
          <a:xfrm>
            <a:off x="4459288" y="465137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57" name="object 264"/>
          <p:cNvSpPr>
            <a:spLocks/>
          </p:cNvSpPr>
          <p:nvPr/>
        </p:nvSpPr>
        <p:spPr bwMode="auto">
          <a:xfrm>
            <a:off x="4584700" y="4594225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58" name="object 265"/>
          <p:cNvSpPr>
            <a:spLocks/>
          </p:cNvSpPr>
          <p:nvPr/>
        </p:nvSpPr>
        <p:spPr bwMode="auto">
          <a:xfrm>
            <a:off x="4521200" y="459422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59" name="object 266"/>
          <p:cNvSpPr>
            <a:spLocks/>
          </p:cNvSpPr>
          <p:nvPr/>
        </p:nvSpPr>
        <p:spPr bwMode="auto">
          <a:xfrm>
            <a:off x="4459288" y="459422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60" name="object 267"/>
          <p:cNvSpPr>
            <a:spLocks/>
          </p:cNvSpPr>
          <p:nvPr/>
        </p:nvSpPr>
        <p:spPr bwMode="auto">
          <a:xfrm>
            <a:off x="4437063" y="4456113"/>
            <a:ext cx="330200" cy="255587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5" y="0"/>
              </a:cxn>
              <a:cxn ang="0">
                <a:pos x="330149" y="54013"/>
              </a:cxn>
              <a:cxn ang="0">
                <a:pos x="330149" y="255739"/>
              </a:cxn>
              <a:cxn ang="0">
                <a:pos x="0" y="255739"/>
              </a:cxn>
              <a:cxn ang="0">
                <a:pos x="0" y="54013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61" name="object 268"/>
          <p:cNvSpPr>
            <a:spLocks/>
          </p:cNvSpPr>
          <p:nvPr/>
        </p:nvSpPr>
        <p:spPr bwMode="auto">
          <a:xfrm>
            <a:off x="4646613" y="4538663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62" name="object 269"/>
          <p:cNvSpPr>
            <a:spLocks/>
          </p:cNvSpPr>
          <p:nvPr/>
        </p:nvSpPr>
        <p:spPr bwMode="auto">
          <a:xfrm>
            <a:off x="4708525" y="4538663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63" name="object 270"/>
          <p:cNvSpPr>
            <a:spLocks/>
          </p:cNvSpPr>
          <p:nvPr/>
        </p:nvSpPr>
        <p:spPr bwMode="auto">
          <a:xfrm>
            <a:off x="4646613" y="465137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64" name="object 271"/>
          <p:cNvSpPr>
            <a:spLocks/>
          </p:cNvSpPr>
          <p:nvPr/>
        </p:nvSpPr>
        <p:spPr bwMode="auto">
          <a:xfrm>
            <a:off x="4708525" y="465137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65" name="object 272"/>
          <p:cNvSpPr>
            <a:spLocks/>
          </p:cNvSpPr>
          <p:nvPr/>
        </p:nvSpPr>
        <p:spPr bwMode="auto">
          <a:xfrm>
            <a:off x="4646613" y="459422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66" name="object 273"/>
          <p:cNvSpPr>
            <a:spLocks/>
          </p:cNvSpPr>
          <p:nvPr/>
        </p:nvSpPr>
        <p:spPr bwMode="auto">
          <a:xfrm>
            <a:off x="4708525" y="459422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67" name="object 274"/>
          <p:cNvSpPr>
            <a:spLocks/>
          </p:cNvSpPr>
          <p:nvPr/>
        </p:nvSpPr>
        <p:spPr bwMode="auto">
          <a:xfrm>
            <a:off x="4600575" y="4421188"/>
            <a:ext cx="39688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68" name="object 275"/>
          <p:cNvSpPr>
            <a:spLocks noChangeArrowheads="1"/>
          </p:cNvSpPr>
          <p:nvPr/>
        </p:nvSpPr>
        <p:spPr bwMode="auto">
          <a:xfrm>
            <a:off x="4429125" y="4891088"/>
            <a:ext cx="195263" cy="109537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869" name="object 276"/>
          <p:cNvSpPr>
            <a:spLocks/>
          </p:cNvSpPr>
          <p:nvPr/>
        </p:nvSpPr>
        <p:spPr bwMode="auto">
          <a:xfrm>
            <a:off x="4767263" y="4897438"/>
            <a:ext cx="38100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70" name="object 277"/>
          <p:cNvSpPr>
            <a:spLocks/>
          </p:cNvSpPr>
          <p:nvPr/>
        </p:nvSpPr>
        <p:spPr bwMode="auto">
          <a:xfrm>
            <a:off x="4767263" y="5100638"/>
            <a:ext cx="38100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71" name="object 278"/>
          <p:cNvSpPr>
            <a:spLocks/>
          </p:cNvSpPr>
          <p:nvPr/>
        </p:nvSpPr>
        <p:spPr bwMode="auto">
          <a:xfrm>
            <a:off x="4475163" y="4843463"/>
            <a:ext cx="330200" cy="257175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5" y="0"/>
              </a:cxn>
              <a:cxn ang="0">
                <a:pos x="330149" y="54000"/>
              </a:cxn>
              <a:cxn ang="0">
                <a:pos x="330149" y="255739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72" name="object 279"/>
          <p:cNvSpPr>
            <a:spLocks/>
          </p:cNvSpPr>
          <p:nvPr/>
        </p:nvSpPr>
        <p:spPr bwMode="auto">
          <a:xfrm>
            <a:off x="4521200" y="5073650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73" name="object 280"/>
          <p:cNvSpPr>
            <a:spLocks/>
          </p:cNvSpPr>
          <p:nvPr/>
        </p:nvSpPr>
        <p:spPr bwMode="auto">
          <a:xfrm>
            <a:off x="4584700" y="5073650"/>
            <a:ext cx="31750" cy="61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20" h="60960">
                <a:moveTo>
                  <a:pt x="0" y="0"/>
                </a:moveTo>
                <a:lnTo>
                  <a:pt x="32448" y="0"/>
                </a:lnTo>
                <a:lnTo>
                  <a:pt x="32448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74" name="object 281"/>
          <p:cNvSpPr>
            <a:spLocks/>
          </p:cNvSpPr>
          <p:nvPr/>
        </p:nvSpPr>
        <p:spPr bwMode="auto">
          <a:xfrm>
            <a:off x="4459288" y="5073650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75" name="object 282"/>
          <p:cNvSpPr>
            <a:spLocks/>
          </p:cNvSpPr>
          <p:nvPr/>
        </p:nvSpPr>
        <p:spPr bwMode="auto">
          <a:xfrm>
            <a:off x="4584700" y="5018088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76" name="object 283"/>
          <p:cNvSpPr>
            <a:spLocks/>
          </p:cNvSpPr>
          <p:nvPr/>
        </p:nvSpPr>
        <p:spPr bwMode="auto">
          <a:xfrm>
            <a:off x="4521200" y="501808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77" name="object 284"/>
          <p:cNvSpPr>
            <a:spLocks/>
          </p:cNvSpPr>
          <p:nvPr/>
        </p:nvSpPr>
        <p:spPr bwMode="auto">
          <a:xfrm>
            <a:off x="4459288" y="501808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78" name="object 285"/>
          <p:cNvSpPr>
            <a:spLocks/>
          </p:cNvSpPr>
          <p:nvPr/>
        </p:nvSpPr>
        <p:spPr bwMode="auto">
          <a:xfrm>
            <a:off x="4437063" y="4878388"/>
            <a:ext cx="330200" cy="257175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5" y="0"/>
              </a:cxn>
              <a:cxn ang="0">
                <a:pos x="330149" y="54013"/>
              </a:cxn>
              <a:cxn ang="0">
                <a:pos x="330149" y="255739"/>
              </a:cxn>
              <a:cxn ang="0">
                <a:pos x="0" y="255739"/>
              </a:cxn>
              <a:cxn ang="0">
                <a:pos x="0" y="54013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79" name="object 286"/>
          <p:cNvSpPr>
            <a:spLocks/>
          </p:cNvSpPr>
          <p:nvPr/>
        </p:nvSpPr>
        <p:spPr bwMode="auto">
          <a:xfrm>
            <a:off x="4646613" y="496093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80" name="object 287"/>
          <p:cNvSpPr>
            <a:spLocks/>
          </p:cNvSpPr>
          <p:nvPr/>
        </p:nvSpPr>
        <p:spPr bwMode="auto">
          <a:xfrm>
            <a:off x="4708525" y="496093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81" name="object 288"/>
          <p:cNvSpPr>
            <a:spLocks/>
          </p:cNvSpPr>
          <p:nvPr/>
        </p:nvSpPr>
        <p:spPr bwMode="auto">
          <a:xfrm>
            <a:off x="4646613" y="5073650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82" name="object 289"/>
          <p:cNvSpPr>
            <a:spLocks/>
          </p:cNvSpPr>
          <p:nvPr/>
        </p:nvSpPr>
        <p:spPr bwMode="auto">
          <a:xfrm>
            <a:off x="4708525" y="5073650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83" name="object 290"/>
          <p:cNvSpPr>
            <a:spLocks/>
          </p:cNvSpPr>
          <p:nvPr/>
        </p:nvSpPr>
        <p:spPr bwMode="auto">
          <a:xfrm>
            <a:off x="4646613" y="501808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84" name="object 291"/>
          <p:cNvSpPr>
            <a:spLocks/>
          </p:cNvSpPr>
          <p:nvPr/>
        </p:nvSpPr>
        <p:spPr bwMode="auto">
          <a:xfrm>
            <a:off x="4708525" y="501808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85" name="object 292"/>
          <p:cNvSpPr>
            <a:spLocks/>
          </p:cNvSpPr>
          <p:nvPr/>
        </p:nvSpPr>
        <p:spPr bwMode="auto">
          <a:xfrm>
            <a:off x="4600575" y="4843463"/>
            <a:ext cx="39688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86" name="object 293"/>
          <p:cNvSpPr>
            <a:spLocks noChangeArrowheads="1"/>
          </p:cNvSpPr>
          <p:nvPr/>
        </p:nvSpPr>
        <p:spPr bwMode="auto">
          <a:xfrm>
            <a:off x="5413375" y="4468813"/>
            <a:ext cx="195263" cy="109537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887" name="object 294"/>
          <p:cNvSpPr>
            <a:spLocks/>
          </p:cNvSpPr>
          <p:nvPr/>
        </p:nvSpPr>
        <p:spPr bwMode="auto">
          <a:xfrm>
            <a:off x="5751513" y="4475163"/>
            <a:ext cx="39687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88" name="object 295"/>
          <p:cNvSpPr>
            <a:spLocks/>
          </p:cNvSpPr>
          <p:nvPr/>
        </p:nvSpPr>
        <p:spPr bwMode="auto">
          <a:xfrm>
            <a:off x="5751513" y="4676775"/>
            <a:ext cx="39687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89" name="object 296"/>
          <p:cNvSpPr>
            <a:spLocks/>
          </p:cNvSpPr>
          <p:nvPr/>
        </p:nvSpPr>
        <p:spPr bwMode="auto">
          <a:xfrm>
            <a:off x="5459413" y="4421188"/>
            <a:ext cx="330200" cy="255587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5" y="0"/>
              </a:cxn>
              <a:cxn ang="0">
                <a:pos x="330149" y="54000"/>
              </a:cxn>
              <a:cxn ang="0">
                <a:pos x="330149" y="255739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90" name="object 297"/>
          <p:cNvSpPr>
            <a:spLocks/>
          </p:cNvSpPr>
          <p:nvPr/>
        </p:nvSpPr>
        <p:spPr bwMode="auto">
          <a:xfrm>
            <a:off x="5507038" y="4651375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91" name="object 298"/>
          <p:cNvSpPr>
            <a:spLocks/>
          </p:cNvSpPr>
          <p:nvPr/>
        </p:nvSpPr>
        <p:spPr bwMode="auto">
          <a:xfrm>
            <a:off x="5568950" y="4651375"/>
            <a:ext cx="33338" cy="61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20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92" name="object 299"/>
          <p:cNvSpPr>
            <a:spLocks/>
          </p:cNvSpPr>
          <p:nvPr/>
        </p:nvSpPr>
        <p:spPr bwMode="auto">
          <a:xfrm>
            <a:off x="5443538" y="465137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93" name="object 300"/>
          <p:cNvSpPr>
            <a:spLocks/>
          </p:cNvSpPr>
          <p:nvPr/>
        </p:nvSpPr>
        <p:spPr bwMode="auto">
          <a:xfrm>
            <a:off x="5568950" y="459422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94" name="object 301"/>
          <p:cNvSpPr>
            <a:spLocks/>
          </p:cNvSpPr>
          <p:nvPr/>
        </p:nvSpPr>
        <p:spPr bwMode="auto">
          <a:xfrm>
            <a:off x="5507038" y="4594225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95" name="object 302"/>
          <p:cNvSpPr>
            <a:spLocks/>
          </p:cNvSpPr>
          <p:nvPr/>
        </p:nvSpPr>
        <p:spPr bwMode="auto">
          <a:xfrm>
            <a:off x="5443538" y="459422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96" name="object 303"/>
          <p:cNvSpPr>
            <a:spLocks/>
          </p:cNvSpPr>
          <p:nvPr/>
        </p:nvSpPr>
        <p:spPr bwMode="auto">
          <a:xfrm>
            <a:off x="5421313" y="4456113"/>
            <a:ext cx="330200" cy="255587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5" y="0"/>
              </a:cxn>
              <a:cxn ang="0">
                <a:pos x="330149" y="54013"/>
              </a:cxn>
              <a:cxn ang="0">
                <a:pos x="330149" y="255739"/>
              </a:cxn>
              <a:cxn ang="0">
                <a:pos x="0" y="255739"/>
              </a:cxn>
              <a:cxn ang="0">
                <a:pos x="0" y="54013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97" name="object 304"/>
          <p:cNvSpPr>
            <a:spLocks/>
          </p:cNvSpPr>
          <p:nvPr/>
        </p:nvSpPr>
        <p:spPr bwMode="auto">
          <a:xfrm>
            <a:off x="5630863" y="4538663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98" name="object 305"/>
          <p:cNvSpPr>
            <a:spLocks/>
          </p:cNvSpPr>
          <p:nvPr/>
        </p:nvSpPr>
        <p:spPr bwMode="auto">
          <a:xfrm>
            <a:off x="5692775" y="4538663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899" name="object 306"/>
          <p:cNvSpPr>
            <a:spLocks/>
          </p:cNvSpPr>
          <p:nvPr/>
        </p:nvSpPr>
        <p:spPr bwMode="auto">
          <a:xfrm>
            <a:off x="5630863" y="465137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00" name="object 307"/>
          <p:cNvSpPr>
            <a:spLocks/>
          </p:cNvSpPr>
          <p:nvPr/>
        </p:nvSpPr>
        <p:spPr bwMode="auto">
          <a:xfrm>
            <a:off x="5692775" y="465137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01" name="object 308"/>
          <p:cNvSpPr>
            <a:spLocks/>
          </p:cNvSpPr>
          <p:nvPr/>
        </p:nvSpPr>
        <p:spPr bwMode="auto">
          <a:xfrm>
            <a:off x="5630863" y="459422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02" name="object 309"/>
          <p:cNvSpPr>
            <a:spLocks/>
          </p:cNvSpPr>
          <p:nvPr/>
        </p:nvSpPr>
        <p:spPr bwMode="auto">
          <a:xfrm>
            <a:off x="5692775" y="459422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03" name="object 310"/>
          <p:cNvSpPr>
            <a:spLocks/>
          </p:cNvSpPr>
          <p:nvPr/>
        </p:nvSpPr>
        <p:spPr bwMode="auto">
          <a:xfrm>
            <a:off x="5584825" y="4421188"/>
            <a:ext cx="39688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04" name="object 311"/>
          <p:cNvSpPr>
            <a:spLocks noChangeArrowheads="1"/>
          </p:cNvSpPr>
          <p:nvPr/>
        </p:nvSpPr>
        <p:spPr bwMode="auto">
          <a:xfrm>
            <a:off x="5413375" y="4891088"/>
            <a:ext cx="195263" cy="109537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905" name="object 312"/>
          <p:cNvSpPr>
            <a:spLocks/>
          </p:cNvSpPr>
          <p:nvPr/>
        </p:nvSpPr>
        <p:spPr bwMode="auto">
          <a:xfrm>
            <a:off x="5751513" y="4897438"/>
            <a:ext cx="39687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06" name="object 313"/>
          <p:cNvSpPr>
            <a:spLocks/>
          </p:cNvSpPr>
          <p:nvPr/>
        </p:nvSpPr>
        <p:spPr bwMode="auto">
          <a:xfrm>
            <a:off x="5751513" y="5100638"/>
            <a:ext cx="39687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07" name="object 314"/>
          <p:cNvSpPr>
            <a:spLocks/>
          </p:cNvSpPr>
          <p:nvPr/>
        </p:nvSpPr>
        <p:spPr bwMode="auto">
          <a:xfrm>
            <a:off x="5459413" y="4843463"/>
            <a:ext cx="330200" cy="257175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5" y="0"/>
              </a:cxn>
              <a:cxn ang="0">
                <a:pos x="330149" y="54000"/>
              </a:cxn>
              <a:cxn ang="0">
                <a:pos x="330149" y="255739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08" name="object 315"/>
          <p:cNvSpPr>
            <a:spLocks/>
          </p:cNvSpPr>
          <p:nvPr/>
        </p:nvSpPr>
        <p:spPr bwMode="auto">
          <a:xfrm>
            <a:off x="5507038" y="5073650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09" name="object 316"/>
          <p:cNvSpPr>
            <a:spLocks/>
          </p:cNvSpPr>
          <p:nvPr/>
        </p:nvSpPr>
        <p:spPr bwMode="auto">
          <a:xfrm>
            <a:off x="5568950" y="5073650"/>
            <a:ext cx="33338" cy="61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20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10" name="object 317"/>
          <p:cNvSpPr>
            <a:spLocks/>
          </p:cNvSpPr>
          <p:nvPr/>
        </p:nvSpPr>
        <p:spPr bwMode="auto">
          <a:xfrm>
            <a:off x="5443538" y="5073650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11" name="object 318"/>
          <p:cNvSpPr>
            <a:spLocks/>
          </p:cNvSpPr>
          <p:nvPr/>
        </p:nvSpPr>
        <p:spPr bwMode="auto">
          <a:xfrm>
            <a:off x="5568950" y="501808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12" name="object 319"/>
          <p:cNvSpPr>
            <a:spLocks/>
          </p:cNvSpPr>
          <p:nvPr/>
        </p:nvSpPr>
        <p:spPr bwMode="auto">
          <a:xfrm>
            <a:off x="5507038" y="5018088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13" name="object 320"/>
          <p:cNvSpPr>
            <a:spLocks/>
          </p:cNvSpPr>
          <p:nvPr/>
        </p:nvSpPr>
        <p:spPr bwMode="auto">
          <a:xfrm>
            <a:off x="5443538" y="501808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14" name="object 321"/>
          <p:cNvSpPr>
            <a:spLocks/>
          </p:cNvSpPr>
          <p:nvPr/>
        </p:nvSpPr>
        <p:spPr bwMode="auto">
          <a:xfrm>
            <a:off x="5421313" y="4878388"/>
            <a:ext cx="330200" cy="257175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42" y="0"/>
              </a:cxn>
              <a:cxn ang="0">
                <a:pos x="330136" y="54013"/>
              </a:cxn>
              <a:cxn ang="0">
                <a:pos x="330136" y="255739"/>
              </a:cxn>
              <a:cxn ang="0">
                <a:pos x="0" y="255739"/>
              </a:cxn>
              <a:cxn ang="0">
                <a:pos x="0" y="54013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42" y="0"/>
                </a:lnTo>
                <a:lnTo>
                  <a:pt x="330136" y="54013"/>
                </a:lnTo>
                <a:lnTo>
                  <a:pt x="330136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15" name="object 322"/>
          <p:cNvSpPr>
            <a:spLocks/>
          </p:cNvSpPr>
          <p:nvPr/>
        </p:nvSpPr>
        <p:spPr bwMode="auto">
          <a:xfrm>
            <a:off x="5630863" y="496093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16" name="object 323"/>
          <p:cNvSpPr>
            <a:spLocks/>
          </p:cNvSpPr>
          <p:nvPr/>
        </p:nvSpPr>
        <p:spPr bwMode="auto">
          <a:xfrm>
            <a:off x="5692775" y="496093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17" name="object 324"/>
          <p:cNvSpPr>
            <a:spLocks/>
          </p:cNvSpPr>
          <p:nvPr/>
        </p:nvSpPr>
        <p:spPr bwMode="auto">
          <a:xfrm>
            <a:off x="5630863" y="5073650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18" name="object 325"/>
          <p:cNvSpPr>
            <a:spLocks/>
          </p:cNvSpPr>
          <p:nvPr/>
        </p:nvSpPr>
        <p:spPr bwMode="auto">
          <a:xfrm>
            <a:off x="5692775" y="5073650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19" name="object 326"/>
          <p:cNvSpPr>
            <a:spLocks/>
          </p:cNvSpPr>
          <p:nvPr/>
        </p:nvSpPr>
        <p:spPr bwMode="auto">
          <a:xfrm>
            <a:off x="5630863" y="501808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20" name="object 327"/>
          <p:cNvSpPr>
            <a:spLocks/>
          </p:cNvSpPr>
          <p:nvPr/>
        </p:nvSpPr>
        <p:spPr bwMode="auto">
          <a:xfrm>
            <a:off x="5692775" y="501808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21" name="object 328"/>
          <p:cNvSpPr>
            <a:spLocks/>
          </p:cNvSpPr>
          <p:nvPr/>
        </p:nvSpPr>
        <p:spPr bwMode="auto">
          <a:xfrm>
            <a:off x="5584825" y="4843463"/>
            <a:ext cx="39688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22" name="object 329"/>
          <p:cNvSpPr>
            <a:spLocks noChangeArrowheads="1"/>
          </p:cNvSpPr>
          <p:nvPr/>
        </p:nvSpPr>
        <p:spPr bwMode="auto">
          <a:xfrm>
            <a:off x="1968500" y="4095750"/>
            <a:ext cx="193675" cy="109538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923" name="object 330"/>
          <p:cNvSpPr>
            <a:spLocks/>
          </p:cNvSpPr>
          <p:nvPr/>
        </p:nvSpPr>
        <p:spPr bwMode="auto">
          <a:xfrm>
            <a:off x="2305050" y="4102100"/>
            <a:ext cx="39688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50" y="0"/>
              </a:cxn>
            </a:cxnLst>
            <a:rect l="0" t="0" r="r" b="b"/>
            <a:pathLst>
              <a:path w="39369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24" name="object 331"/>
          <p:cNvSpPr>
            <a:spLocks/>
          </p:cNvSpPr>
          <p:nvPr/>
        </p:nvSpPr>
        <p:spPr bwMode="auto">
          <a:xfrm>
            <a:off x="2305050" y="4303713"/>
            <a:ext cx="39688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50" y="0"/>
              </a:cxn>
            </a:cxnLst>
            <a:rect l="0" t="0" r="r" b="b"/>
            <a:pathLst>
              <a:path w="39369" h="34925">
                <a:moveTo>
                  <a:pt x="0" y="34848"/>
                </a:moveTo>
                <a:lnTo>
                  <a:pt x="38950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25" name="object 332"/>
          <p:cNvSpPr>
            <a:spLocks/>
          </p:cNvSpPr>
          <p:nvPr/>
        </p:nvSpPr>
        <p:spPr bwMode="auto">
          <a:xfrm>
            <a:off x="2014538" y="4048125"/>
            <a:ext cx="330200" cy="255588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5" y="0"/>
              </a:cxn>
              <a:cxn ang="0">
                <a:pos x="330149" y="54013"/>
              </a:cxn>
              <a:cxn ang="0">
                <a:pos x="330149" y="255739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26" name="object 333"/>
          <p:cNvSpPr>
            <a:spLocks/>
          </p:cNvSpPr>
          <p:nvPr/>
        </p:nvSpPr>
        <p:spPr bwMode="auto">
          <a:xfrm>
            <a:off x="2060575" y="4278313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27" name="object 334"/>
          <p:cNvSpPr>
            <a:spLocks/>
          </p:cNvSpPr>
          <p:nvPr/>
        </p:nvSpPr>
        <p:spPr bwMode="auto">
          <a:xfrm>
            <a:off x="2122488" y="4278313"/>
            <a:ext cx="33337" cy="61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19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28" name="object 335"/>
          <p:cNvSpPr>
            <a:spLocks/>
          </p:cNvSpPr>
          <p:nvPr/>
        </p:nvSpPr>
        <p:spPr bwMode="auto">
          <a:xfrm>
            <a:off x="1998663" y="4278313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29" name="object 336"/>
          <p:cNvSpPr>
            <a:spLocks/>
          </p:cNvSpPr>
          <p:nvPr/>
        </p:nvSpPr>
        <p:spPr bwMode="auto">
          <a:xfrm>
            <a:off x="2122488" y="4222750"/>
            <a:ext cx="33337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30" name="object 337"/>
          <p:cNvSpPr>
            <a:spLocks/>
          </p:cNvSpPr>
          <p:nvPr/>
        </p:nvSpPr>
        <p:spPr bwMode="auto">
          <a:xfrm>
            <a:off x="2060575" y="4222750"/>
            <a:ext cx="33338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31" name="object 338"/>
          <p:cNvSpPr>
            <a:spLocks/>
          </p:cNvSpPr>
          <p:nvPr/>
        </p:nvSpPr>
        <p:spPr bwMode="auto">
          <a:xfrm>
            <a:off x="1998663" y="4222750"/>
            <a:ext cx="33337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32" name="object 339"/>
          <p:cNvSpPr>
            <a:spLocks/>
          </p:cNvSpPr>
          <p:nvPr/>
        </p:nvSpPr>
        <p:spPr bwMode="auto">
          <a:xfrm>
            <a:off x="1974850" y="4083050"/>
            <a:ext cx="330200" cy="255588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5" y="0"/>
              </a:cxn>
              <a:cxn ang="0">
                <a:pos x="330149" y="54000"/>
              </a:cxn>
              <a:cxn ang="0">
                <a:pos x="330149" y="255739"/>
              </a:cxn>
              <a:cxn ang="0">
                <a:pos x="0" y="255739"/>
              </a:cxn>
              <a:cxn ang="0">
                <a:pos x="0" y="54000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0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33" name="object 340"/>
          <p:cNvSpPr>
            <a:spLocks/>
          </p:cNvSpPr>
          <p:nvPr/>
        </p:nvSpPr>
        <p:spPr bwMode="auto">
          <a:xfrm>
            <a:off x="2185988" y="4165600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34" name="object 341"/>
          <p:cNvSpPr>
            <a:spLocks/>
          </p:cNvSpPr>
          <p:nvPr/>
        </p:nvSpPr>
        <p:spPr bwMode="auto">
          <a:xfrm>
            <a:off x="2247900" y="4165600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35" name="object 342"/>
          <p:cNvSpPr>
            <a:spLocks/>
          </p:cNvSpPr>
          <p:nvPr/>
        </p:nvSpPr>
        <p:spPr bwMode="auto">
          <a:xfrm>
            <a:off x="2185988" y="4278313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36" name="object 343"/>
          <p:cNvSpPr>
            <a:spLocks/>
          </p:cNvSpPr>
          <p:nvPr/>
        </p:nvSpPr>
        <p:spPr bwMode="auto">
          <a:xfrm>
            <a:off x="2247900" y="4278313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37" name="object 344"/>
          <p:cNvSpPr>
            <a:spLocks/>
          </p:cNvSpPr>
          <p:nvPr/>
        </p:nvSpPr>
        <p:spPr bwMode="auto">
          <a:xfrm>
            <a:off x="2185988" y="4222750"/>
            <a:ext cx="31750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38" name="object 345"/>
          <p:cNvSpPr>
            <a:spLocks/>
          </p:cNvSpPr>
          <p:nvPr/>
        </p:nvSpPr>
        <p:spPr bwMode="auto">
          <a:xfrm>
            <a:off x="2247900" y="4222750"/>
            <a:ext cx="33338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39" name="object 346"/>
          <p:cNvSpPr>
            <a:spLocks/>
          </p:cNvSpPr>
          <p:nvPr/>
        </p:nvSpPr>
        <p:spPr bwMode="auto">
          <a:xfrm>
            <a:off x="2139950" y="4048125"/>
            <a:ext cx="38100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50" y="0"/>
              </a:cxn>
            </a:cxnLst>
            <a:rect l="0" t="0" r="r" b="b"/>
            <a:pathLst>
              <a:path w="39369" h="34925">
                <a:moveTo>
                  <a:pt x="0" y="34848"/>
                </a:moveTo>
                <a:lnTo>
                  <a:pt x="38950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40" name="object 347"/>
          <p:cNvSpPr>
            <a:spLocks noChangeArrowheads="1"/>
          </p:cNvSpPr>
          <p:nvPr/>
        </p:nvSpPr>
        <p:spPr bwMode="auto">
          <a:xfrm>
            <a:off x="2460625" y="4095750"/>
            <a:ext cx="193675" cy="109538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941" name="object 348"/>
          <p:cNvSpPr>
            <a:spLocks/>
          </p:cNvSpPr>
          <p:nvPr/>
        </p:nvSpPr>
        <p:spPr bwMode="auto">
          <a:xfrm>
            <a:off x="2797175" y="4102100"/>
            <a:ext cx="39688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50" y="0"/>
              </a:cxn>
            </a:cxnLst>
            <a:rect l="0" t="0" r="r" b="b"/>
            <a:pathLst>
              <a:path w="39369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42" name="object 349"/>
          <p:cNvSpPr>
            <a:spLocks/>
          </p:cNvSpPr>
          <p:nvPr/>
        </p:nvSpPr>
        <p:spPr bwMode="auto">
          <a:xfrm>
            <a:off x="2797175" y="4303713"/>
            <a:ext cx="39688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50" y="0"/>
              </a:cxn>
            </a:cxnLst>
            <a:rect l="0" t="0" r="r" b="b"/>
            <a:pathLst>
              <a:path w="39369" h="34925">
                <a:moveTo>
                  <a:pt x="0" y="34848"/>
                </a:moveTo>
                <a:lnTo>
                  <a:pt x="38950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43" name="object 350"/>
          <p:cNvSpPr>
            <a:spLocks/>
          </p:cNvSpPr>
          <p:nvPr/>
        </p:nvSpPr>
        <p:spPr bwMode="auto">
          <a:xfrm>
            <a:off x="2506663" y="4048125"/>
            <a:ext cx="330200" cy="255588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5" y="0"/>
              </a:cxn>
              <a:cxn ang="0">
                <a:pos x="330149" y="54013"/>
              </a:cxn>
              <a:cxn ang="0">
                <a:pos x="330149" y="255739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44" name="object 351"/>
          <p:cNvSpPr>
            <a:spLocks/>
          </p:cNvSpPr>
          <p:nvPr/>
        </p:nvSpPr>
        <p:spPr bwMode="auto">
          <a:xfrm>
            <a:off x="2552700" y="4278313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45" name="object 352"/>
          <p:cNvSpPr>
            <a:spLocks/>
          </p:cNvSpPr>
          <p:nvPr/>
        </p:nvSpPr>
        <p:spPr bwMode="auto">
          <a:xfrm>
            <a:off x="2614613" y="4278313"/>
            <a:ext cx="33337" cy="61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19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46" name="object 353"/>
          <p:cNvSpPr>
            <a:spLocks/>
          </p:cNvSpPr>
          <p:nvPr/>
        </p:nvSpPr>
        <p:spPr bwMode="auto">
          <a:xfrm>
            <a:off x="2490788" y="4278313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47" name="object 354"/>
          <p:cNvSpPr>
            <a:spLocks/>
          </p:cNvSpPr>
          <p:nvPr/>
        </p:nvSpPr>
        <p:spPr bwMode="auto">
          <a:xfrm>
            <a:off x="2614613" y="4222750"/>
            <a:ext cx="33337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48" name="object 355"/>
          <p:cNvSpPr>
            <a:spLocks/>
          </p:cNvSpPr>
          <p:nvPr/>
        </p:nvSpPr>
        <p:spPr bwMode="auto">
          <a:xfrm>
            <a:off x="2552700" y="4222750"/>
            <a:ext cx="33338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49" name="object 356"/>
          <p:cNvSpPr>
            <a:spLocks/>
          </p:cNvSpPr>
          <p:nvPr/>
        </p:nvSpPr>
        <p:spPr bwMode="auto">
          <a:xfrm>
            <a:off x="2490788" y="4222750"/>
            <a:ext cx="33337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50" name="object 357"/>
          <p:cNvSpPr>
            <a:spLocks/>
          </p:cNvSpPr>
          <p:nvPr/>
        </p:nvSpPr>
        <p:spPr bwMode="auto">
          <a:xfrm>
            <a:off x="2466975" y="4083050"/>
            <a:ext cx="330200" cy="255588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5" y="0"/>
              </a:cxn>
              <a:cxn ang="0">
                <a:pos x="330149" y="54000"/>
              </a:cxn>
              <a:cxn ang="0">
                <a:pos x="330149" y="255739"/>
              </a:cxn>
              <a:cxn ang="0">
                <a:pos x="0" y="255739"/>
              </a:cxn>
              <a:cxn ang="0">
                <a:pos x="0" y="54000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0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51" name="object 358"/>
          <p:cNvSpPr>
            <a:spLocks/>
          </p:cNvSpPr>
          <p:nvPr/>
        </p:nvSpPr>
        <p:spPr bwMode="auto">
          <a:xfrm>
            <a:off x="2678113" y="4165600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52" name="object 359"/>
          <p:cNvSpPr>
            <a:spLocks/>
          </p:cNvSpPr>
          <p:nvPr/>
        </p:nvSpPr>
        <p:spPr bwMode="auto">
          <a:xfrm>
            <a:off x="2740025" y="4165600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53" name="object 360"/>
          <p:cNvSpPr>
            <a:spLocks/>
          </p:cNvSpPr>
          <p:nvPr/>
        </p:nvSpPr>
        <p:spPr bwMode="auto">
          <a:xfrm>
            <a:off x="2678113" y="4278313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54" name="object 361"/>
          <p:cNvSpPr>
            <a:spLocks/>
          </p:cNvSpPr>
          <p:nvPr/>
        </p:nvSpPr>
        <p:spPr bwMode="auto">
          <a:xfrm>
            <a:off x="2740025" y="4278313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55" name="object 362"/>
          <p:cNvSpPr>
            <a:spLocks/>
          </p:cNvSpPr>
          <p:nvPr/>
        </p:nvSpPr>
        <p:spPr bwMode="auto">
          <a:xfrm>
            <a:off x="2678113" y="4222750"/>
            <a:ext cx="31750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56" name="object 363"/>
          <p:cNvSpPr>
            <a:spLocks/>
          </p:cNvSpPr>
          <p:nvPr/>
        </p:nvSpPr>
        <p:spPr bwMode="auto">
          <a:xfrm>
            <a:off x="2740025" y="4222750"/>
            <a:ext cx="33338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57" name="object 364"/>
          <p:cNvSpPr>
            <a:spLocks/>
          </p:cNvSpPr>
          <p:nvPr/>
        </p:nvSpPr>
        <p:spPr bwMode="auto">
          <a:xfrm>
            <a:off x="2632075" y="4048125"/>
            <a:ext cx="38100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50" y="0"/>
              </a:cxn>
            </a:cxnLst>
            <a:rect l="0" t="0" r="r" b="b"/>
            <a:pathLst>
              <a:path w="39369" h="34925">
                <a:moveTo>
                  <a:pt x="0" y="34848"/>
                </a:moveTo>
                <a:lnTo>
                  <a:pt x="38950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58" name="object 365"/>
          <p:cNvSpPr>
            <a:spLocks noChangeArrowheads="1"/>
          </p:cNvSpPr>
          <p:nvPr/>
        </p:nvSpPr>
        <p:spPr bwMode="auto">
          <a:xfrm>
            <a:off x="2952750" y="4095750"/>
            <a:ext cx="193675" cy="109538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959" name="object 366"/>
          <p:cNvSpPr>
            <a:spLocks/>
          </p:cNvSpPr>
          <p:nvPr/>
        </p:nvSpPr>
        <p:spPr bwMode="auto">
          <a:xfrm>
            <a:off x="3289300" y="4102100"/>
            <a:ext cx="39688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50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50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60" name="object 367"/>
          <p:cNvSpPr>
            <a:spLocks/>
          </p:cNvSpPr>
          <p:nvPr/>
        </p:nvSpPr>
        <p:spPr bwMode="auto">
          <a:xfrm>
            <a:off x="3289300" y="4303713"/>
            <a:ext cx="39688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50" y="0"/>
              </a:cxn>
            </a:cxnLst>
            <a:rect l="0" t="0" r="r" b="b"/>
            <a:pathLst>
              <a:path w="39370" h="34925">
                <a:moveTo>
                  <a:pt x="0" y="34848"/>
                </a:moveTo>
                <a:lnTo>
                  <a:pt x="38950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61" name="object 368"/>
          <p:cNvSpPr>
            <a:spLocks/>
          </p:cNvSpPr>
          <p:nvPr/>
        </p:nvSpPr>
        <p:spPr bwMode="auto">
          <a:xfrm>
            <a:off x="2998788" y="4048125"/>
            <a:ext cx="330200" cy="255588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5" y="0"/>
              </a:cxn>
              <a:cxn ang="0">
                <a:pos x="330149" y="54013"/>
              </a:cxn>
              <a:cxn ang="0">
                <a:pos x="330149" y="255739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62" name="object 369"/>
          <p:cNvSpPr>
            <a:spLocks/>
          </p:cNvSpPr>
          <p:nvPr/>
        </p:nvSpPr>
        <p:spPr bwMode="auto">
          <a:xfrm>
            <a:off x="3044825" y="4278313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63" name="object 370"/>
          <p:cNvSpPr>
            <a:spLocks/>
          </p:cNvSpPr>
          <p:nvPr/>
        </p:nvSpPr>
        <p:spPr bwMode="auto">
          <a:xfrm>
            <a:off x="3108325" y="4278313"/>
            <a:ext cx="31750" cy="61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19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64" name="object 371"/>
          <p:cNvSpPr>
            <a:spLocks/>
          </p:cNvSpPr>
          <p:nvPr/>
        </p:nvSpPr>
        <p:spPr bwMode="auto">
          <a:xfrm>
            <a:off x="2982913" y="4278313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65" name="object 372"/>
          <p:cNvSpPr>
            <a:spLocks/>
          </p:cNvSpPr>
          <p:nvPr/>
        </p:nvSpPr>
        <p:spPr bwMode="auto">
          <a:xfrm>
            <a:off x="3108325" y="4222750"/>
            <a:ext cx="31750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66" name="object 373"/>
          <p:cNvSpPr>
            <a:spLocks/>
          </p:cNvSpPr>
          <p:nvPr/>
        </p:nvSpPr>
        <p:spPr bwMode="auto">
          <a:xfrm>
            <a:off x="3044825" y="4222750"/>
            <a:ext cx="33338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67" name="object 374"/>
          <p:cNvSpPr>
            <a:spLocks/>
          </p:cNvSpPr>
          <p:nvPr/>
        </p:nvSpPr>
        <p:spPr bwMode="auto">
          <a:xfrm>
            <a:off x="2982913" y="4222750"/>
            <a:ext cx="33337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68" name="object 375"/>
          <p:cNvSpPr>
            <a:spLocks/>
          </p:cNvSpPr>
          <p:nvPr/>
        </p:nvSpPr>
        <p:spPr bwMode="auto">
          <a:xfrm>
            <a:off x="2960688" y="4083050"/>
            <a:ext cx="330200" cy="255588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5" y="0"/>
              </a:cxn>
              <a:cxn ang="0">
                <a:pos x="330149" y="54000"/>
              </a:cxn>
              <a:cxn ang="0">
                <a:pos x="330149" y="255739"/>
              </a:cxn>
              <a:cxn ang="0">
                <a:pos x="0" y="255739"/>
              </a:cxn>
              <a:cxn ang="0">
                <a:pos x="0" y="54000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0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69" name="object 376"/>
          <p:cNvSpPr>
            <a:spLocks/>
          </p:cNvSpPr>
          <p:nvPr/>
        </p:nvSpPr>
        <p:spPr bwMode="auto">
          <a:xfrm>
            <a:off x="3170238" y="4165600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70" name="object 377"/>
          <p:cNvSpPr>
            <a:spLocks/>
          </p:cNvSpPr>
          <p:nvPr/>
        </p:nvSpPr>
        <p:spPr bwMode="auto">
          <a:xfrm>
            <a:off x="3232150" y="4165600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71" name="object 378"/>
          <p:cNvSpPr>
            <a:spLocks/>
          </p:cNvSpPr>
          <p:nvPr/>
        </p:nvSpPr>
        <p:spPr bwMode="auto">
          <a:xfrm>
            <a:off x="3170238" y="4278313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72" name="object 379"/>
          <p:cNvSpPr>
            <a:spLocks/>
          </p:cNvSpPr>
          <p:nvPr/>
        </p:nvSpPr>
        <p:spPr bwMode="auto">
          <a:xfrm>
            <a:off x="3232150" y="4278313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73" name="object 380"/>
          <p:cNvSpPr>
            <a:spLocks/>
          </p:cNvSpPr>
          <p:nvPr/>
        </p:nvSpPr>
        <p:spPr bwMode="auto">
          <a:xfrm>
            <a:off x="3170238" y="4222750"/>
            <a:ext cx="31750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19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74" name="object 381"/>
          <p:cNvSpPr>
            <a:spLocks/>
          </p:cNvSpPr>
          <p:nvPr/>
        </p:nvSpPr>
        <p:spPr bwMode="auto">
          <a:xfrm>
            <a:off x="3232150" y="4222750"/>
            <a:ext cx="33338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75" name="object 382"/>
          <p:cNvSpPr>
            <a:spLocks/>
          </p:cNvSpPr>
          <p:nvPr/>
        </p:nvSpPr>
        <p:spPr bwMode="auto">
          <a:xfrm>
            <a:off x="3124200" y="4048125"/>
            <a:ext cx="39688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50" y="0"/>
              </a:cxn>
            </a:cxnLst>
            <a:rect l="0" t="0" r="r" b="b"/>
            <a:pathLst>
              <a:path w="39369" h="34925">
                <a:moveTo>
                  <a:pt x="0" y="34848"/>
                </a:moveTo>
                <a:lnTo>
                  <a:pt x="38950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76" name="object 383"/>
          <p:cNvSpPr>
            <a:spLocks noChangeArrowheads="1"/>
          </p:cNvSpPr>
          <p:nvPr/>
        </p:nvSpPr>
        <p:spPr bwMode="auto">
          <a:xfrm>
            <a:off x="3444875" y="4095750"/>
            <a:ext cx="195263" cy="109538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977" name="object 384"/>
          <p:cNvSpPr>
            <a:spLocks/>
          </p:cNvSpPr>
          <p:nvPr/>
        </p:nvSpPr>
        <p:spPr bwMode="auto">
          <a:xfrm>
            <a:off x="3783013" y="4102100"/>
            <a:ext cx="38100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78" name="object 385"/>
          <p:cNvSpPr>
            <a:spLocks/>
          </p:cNvSpPr>
          <p:nvPr/>
        </p:nvSpPr>
        <p:spPr bwMode="auto">
          <a:xfrm>
            <a:off x="3783013" y="4303713"/>
            <a:ext cx="38100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79" name="object 386"/>
          <p:cNvSpPr>
            <a:spLocks/>
          </p:cNvSpPr>
          <p:nvPr/>
        </p:nvSpPr>
        <p:spPr bwMode="auto">
          <a:xfrm>
            <a:off x="3490913" y="4048125"/>
            <a:ext cx="330200" cy="255588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5" y="0"/>
              </a:cxn>
              <a:cxn ang="0">
                <a:pos x="330149" y="54013"/>
              </a:cxn>
              <a:cxn ang="0">
                <a:pos x="330149" y="255739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80" name="object 387"/>
          <p:cNvSpPr>
            <a:spLocks/>
          </p:cNvSpPr>
          <p:nvPr/>
        </p:nvSpPr>
        <p:spPr bwMode="auto">
          <a:xfrm>
            <a:off x="3536950" y="4278313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81" name="object 388"/>
          <p:cNvSpPr>
            <a:spLocks/>
          </p:cNvSpPr>
          <p:nvPr/>
        </p:nvSpPr>
        <p:spPr bwMode="auto">
          <a:xfrm>
            <a:off x="3600450" y="4278313"/>
            <a:ext cx="31750" cy="61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20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82" name="object 389"/>
          <p:cNvSpPr>
            <a:spLocks/>
          </p:cNvSpPr>
          <p:nvPr/>
        </p:nvSpPr>
        <p:spPr bwMode="auto">
          <a:xfrm>
            <a:off x="3475038" y="4278313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83" name="object 390"/>
          <p:cNvSpPr>
            <a:spLocks/>
          </p:cNvSpPr>
          <p:nvPr/>
        </p:nvSpPr>
        <p:spPr bwMode="auto">
          <a:xfrm>
            <a:off x="3600450" y="4222750"/>
            <a:ext cx="31750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84" name="object 391"/>
          <p:cNvSpPr>
            <a:spLocks/>
          </p:cNvSpPr>
          <p:nvPr/>
        </p:nvSpPr>
        <p:spPr bwMode="auto">
          <a:xfrm>
            <a:off x="3536950" y="4222750"/>
            <a:ext cx="33338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85" name="object 392"/>
          <p:cNvSpPr>
            <a:spLocks/>
          </p:cNvSpPr>
          <p:nvPr/>
        </p:nvSpPr>
        <p:spPr bwMode="auto">
          <a:xfrm>
            <a:off x="3475038" y="4222750"/>
            <a:ext cx="33337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86" name="object 393"/>
          <p:cNvSpPr>
            <a:spLocks/>
          </p:cNvSpPr>
          <p:nvPr/>
        </p:nvSpPr>
        <p:spPr bwMode="auto">
          <a:xfrm>
            <a:off x="3452813" y="4083050"/>
            <a:ext cx="330200" cy="255588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5" y="0"/>
              </a:cxn>
              <a:cxn ang="0">
                <a:pos x="330149" y="54000"/>
              </a:cxn>
              <a:cxn ang="0">
                <a:pos x="330149" y="255739"/>
              </a:cxn>
              <a:cxn ang="0">
                <a:pos x="0" y="255739"/>
              </a:cxn>
              <a:cxn ang="0">
                <a:pos x="0" y="54000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0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87" name="object 394"/>
          <p:cNvSpPr>
            <a:spLocks/>
          </p:cNvSpPr>
          <p:nvPr/>
        </p:nvSpPr>
        <p:spPr bwMode="auto">
          <a:xfrm>
            <a:off x="3662363" y="4165600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88" name="object 395"/>
          <p:cNvSpPr>
            <a:spLocks/>
          </p:cNvSpPr>
          <p:nvPr/>
        </p:nvSpPr>
        <p:spPr bwMode="auto">
          <a:xfrm>
            <a:off x="3724275" y="4165600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89" name="object 396"/>
          <p:cNvSpPr>
            <a:spLocks/>
          </p:cNvSpPr>
          <p:nvPr/>
        </p:nvSpPr>
        <p:spPr bwMode="auto">
          <a:xfrm>
            <a:off x="3662363" y="4278313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90" name="object 397"/>
          <p:cNvSpPr>
            <a:spLocks/>
          </p:cNvSpPr>
          <p:nvPr/>
        </p:nvSpPr>
        <p:spPr bwMode="auto">
          <a:xfrm>
            <a:off x="3724275" y="4278313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91" name="object 398"/>
          <p:cNvSpPr>
            <a:spLocks/>
          </p:cNvSpPr>
          <p:nvPr/>
        </p:nvSpPr>
        <p:spPr bwMode="auto">
          <a:xfrm>
            <a:off x="3662363" y="4222750"/>
            <a:ext cx="33337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92" name="object 399"/>
          <p:cNvSpPr>
            <a:spLocks/>
          </p:cNvSpPr>
          <p:nvPr/>
        </p:nvSpPr>
        <p:spPr bwMode="auto">
          <a:xfrm>
            <a:off x="3724275" y="4222750"/>
            <a:ext cx="33338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93" name="object 400"/>
          <p:cNvSpPr>
            <a:spLocks/>
          </p:cNvSpPr>
          <p:nvPr/>
        </p:nvSpPr>
        <p:spPr bwMode="auto">
          <a:xfrm>
            <a:off x="3616325" y="4048125"/>
            <a:ext cx="39688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94" name="object 401"/>
          <p:cNvSpPr>
            <a:spLocks noChangeArrowheads="1"/>
          </p:cNvSpPr>
          <p:nvPr/>
        </p:nvSpPr>
        <p:spPr bwMode="auto">
          <a:xfrm>
            <a:off x="3937000" y="4095750"/>
            <a:ext cx="195263" cy="109538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995" name="object 402"/>
          <p:cNvSpPr>
            <a:spLocks/>
          </p:cNvSpPr>
          <p:nvPr/>
        </p:nvSpPr>
        <p:spPr bwMode="auto">
          <a:xfrm>
            <a:off x="4275138" y="4102100"/>
            <a:ext cx="38100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96" name="object 403"/>
          <p:cNvSpPr>
            <a:spLocks/>
          </p:cNvSpPr>
          <p:nvPr/>
        </p:nvSpPr>
        <p:spPr bwMode="auto">
          <a:xfrm>
            <a:off x="4275138" y="4303713"/>
            <a:ext cx="38100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97" name="object 404"/>
          <p:cNvSpPr>
            <a:spLocks/>
          </p:cNvSpPr>
          <p:nvPr/>
        </p:nvSpPr>
        <p:spPr bwMode="auto">
          <a:xfrm>
            <a:off x="3983038" y="4048125"/>
            <a:ext cx="330200" cy="255588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5" y="0"/>
              </a:cxn>
              <a:cxn ang="0">
                <a:pos x="330149" y="54013"/>
              </a:cxn>
              <a:cxn ang="0">
                <a:pos x="330149" y="255739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98" name="object 405"/>
          <p:cNvSpPr>
            <a:spLocks/>
          </p:cNvSpPr>
          <p:nvPr/>
        </p:nvSpPr>
        <p:spPr bwMode="auto">
          <a:xfrm>
            <a:off x="4029075" y="4278313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999" name="object 406"/>
          <p:cNvSpPr>
            <a:spLocks/>
          </p:cNvSpPr>
          <p:nvPr/>
        </p:nvSpPr>
        <p:spPr bwMode="auto">
          <a:xfrm>
            <a:off x="4092575" y="4278313"/>
            <a:ext cx="31750" cy="61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20" h="60960">
                <a:moveTo>
                  <a:pt x="0" y="0"/>
                </a:moveTo>
                <a:lnTo>
                  <a:pt x="32448" y="0"/>
                </a:lnTo>
                <a:lnTo>
                  <a:pt x="32448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00" name="object 407"/>
          <p:cNvSpPr>
            <a:spLocks/>
          </p:cNvSpPr>
          <p:nvPr/>
        </p:nvSpPr>
        <p:spPr bwMode="auto">
          <a:xfrm>
            <a:off x="3967163" y="4278313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01" name="object 408"/>
          <p:cNvSpPr>
            <a:spLocks/>
          </p:cNvSpPr>
          <p:nvPr/>
        </p:nvSpPr>
        <p:spPr bwMode="auto">
          <a:xfrm>
            <a:off x="4092575" y="4222750"/>
            <a:ext cx="31750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02" name="object 409"/>
          <p:cNvSpPr>
            <a:spLocks/>
          </p:cNvSpPr>
          <p:nvPr/>
        </p:nvSpPr>
        <p:spPr bwMode="auto">
          <a:xfrm>
            <a:off x="4029075" y="4222750"/>
            <a:ext cx="33338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03" name="object 410"/>
          <p:cNvSpPr>
            <a:spLocks/>
          </p:cNvSpPr>
          <p:nvPr/>
        </p:nvSpPr>
        <p:spPr bwMode="auto">
          <a:xfrm>
            <a:off x="3967163" y="4222750"/>
            <a:ext cx="33337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04" name="object 411"/>
          <p:cNvSpPr>
            <a:spLocks/>
          </p:cNvSpPr>
          <p:nvPr/>
        </p:nvSpPr>
        <p:spPr bwMode="auto">
          <a:xfrm>
            <a:off x="3944938" y="4083050"/>
            <a:ext cx="330200" cy="255588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5" y="0"/>
              </a:cxn>
              <a:cxn ang="0">
                <a:pos x="330149" y="54000"/>
              </a:cxn>
              <a:cxn ang="0">
                <a:pos x="330149" y="255739"/>
              </a:cxn>
              <a:cxn ang="0">
                <a:pos x="0" y="255739"/>
              </a:cxn>
              <a:cxn ang="0">
                <a:pos x="0" y="54000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0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05" name="object 412"/>
          <p:cNvSpPr>
            <a:spLocks/>
          </p:cNvSpPr>
          <p:nvPr/>
        </p:nvSpPr>
        <p:spPr bwMode="auto">
          <a:xfrm>
            <a:off x="4154488" y="4165600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06" name="object 413"/>
          <p:cNvSpPr>
            <a:spLocks/>
          </p:cNvSpPr>
          <p:nvPr/>
        </p:nvSpPr>
        <p:spPr bwMode="auto">
          <a:xfrm>
            <a:off x="4216400" y="4165600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07" name="object 414"/>
          <p:cNvSpPr>
            <a:spLocks/>
          </p:cNvSpPr>
          <p:nvPr/>
        </p:nvSpPr>
        <p:spPr bwMode="auto">
          <a:xfrm>
            <a:off x="4154488" y="4278313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08" name="object 415"/>
          <p:cNvSpPr>
            <a:spLocks/>
          </p:cNvSpPr>
          <p:nvPr/>
        </p:nvSpPr>
        <p:spPr bwMode="auto">
          <a:xfrm>
            <a:off x="4216400" y="4278313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09" name="object 416"/>
          <p:cNvSpPr>
            <a:spLocks/>
          </p:cNvSpPr>
          <p:nvPr/>
        </p:nvSpPr>
        <p:spPr bwMode="auto">
          <a:xfrm>
            <a:off x="4154488" y="4222750"/>
            <a:ext cx="33337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10" name="object 417"/>
          <p:cNvSpPr>
            <a:spLocks/>
          </p:cNvSpPr>
          <p:nvPr/>
        </p:nvSpPr>
        <p:spPr bwMode="auto">
          <a:xfrm>
            <a:off x="4216400" y="4222750"/>
            <a:ext cx="33338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11" name="object 418"/>
          <p:cNvSpPr>
            <a:spLocks/>
          </p:cNvSpPr>
          <p:nvPr/>
        </p:nvSpPr>
        <p:spPr bwMode="auto">
          <a:xfrm>
            <a:off x="4108450" y="4048125"/>
            <a:ext cx="39688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12" name="object 419"/>
          <p:cNvSpPr>
            <a:spLocks noChangeArrowheads="1"/>
          </p:cNvSpPr>
          <p:nvPr/>
        </p:nvSpPr>
        <p:spPr bwMode="auto">
          <a:xfrm>
            <a:off x="4429125" y="4095750"/>
            <a:ext cx="195263" cy="109538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013" name="object 420"/>
          <p:cNvSpPr>
            <a:spLocks/>
          </p:cNvSpPr>
          <p:nvPr/>
        </p:nvSpPr>
        <p:spPr bwMode="auto">
          <a:xfrm>
            <a:off x="4767263" y="4102100"/>
            <a:ext cx="38100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14" name="object 421"/>
          <p:cNvSpPr>
            <a:spLocks/>
          </p:cNvSpPr>
          <p:nvPr/>
        </p:nvSpPr>
        <p:spPr bwMode="auto">
          <a:xfrm>
            <a:off x="4767263" y="4303713"/>
            <a:ext cx="38100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15" name="object 422"/>
          <p:cNvSpPr>
            <a:spLocks/>
          </p:cNvSpPr>
          <p:nvPr/>
        </p:nvSpPr>
        <p:spPr bwMode="auto">
          <a:xfrm>
            <a:off x="4475163" y="4048125"/>
            <a:ext cx="330200" cy="255588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5" y="0"/>
              </a:cxn>
              <a:cxn ang="0">
                <a:pos x="330149" y="54013"/>
              </a:cxn>
              <a:cxn ang="0">
                <a:pos x="330149" y="255739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16" name="object 423"/>
          <p:cNvSpPr>
            <a:spLocks/>
          </p:cNvSpPr>
          <p:nvPr/>
        </p:nvSpPr>
        <p:spPr bwMode="auto">
          <a:xfrm>
            <a:off x="4521200" y="4278313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17" name="object 424"/>
          <p:cNvSpPr>
            <a:spLocks/>
          </p:cNvSpPr>
          <p:nvPr/>
        </p:nvSpPr>
        <p:spPr bwMode="auto">
          <a:xfrm>
            <a:off x="4584700" y="4278313"/>
            <a:ext cx="31750" cy="61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20" h="60960">
                <a:moveTo>
                  <a:pt x="0" y="0"/>
                </a:moveTo>
                <a:lnTo>
                  <a:pt x="32448" y="0"/>
                </a:lnTo>
                <a:lnTo>
                  <a:pt x="32448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18" name="object 425"/>
          <p:cNvSpPr>
            <a:spLocks/>
          </p:cNvSpPr>
          <p:nvPr/>
        </p:nvSpPr>
        <p:spPr bwMode="auto">
          <a:xfrm>
            <a:off x="4459288" y="4278313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19" name="object 426"/>
          <p:cNvSpPr>
            <a:spLocks/>
          </p:cNvSpPr>
          <p:nvPr/>
        </p:nvSpPr>
        <p:spPr bwMode="auto">
          <a:xfrm>
            <a:off x="4584700" y="4222750"/>
            <a:ext cx="31750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20" name="object 427"/>
          <p:cNvSpPr>
            <a:spLocks/>
          </p:cNvSpPr>
          <p:nvPr/>
        </p:nvSpPr>
        <p:spPr bwMode="auto">
          <a:xfrm>
            <a:off x="4521200" y="4222750"/>
            <a:ext cx="33338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21" name="object 428"/>
          <p:cNvSpPr>
            <a:spLocks/>
          </p:cNvSpPr>
          <p:nvPr/>
        </p:nvSpPr>
        <p:spPr bwMode="auto">
          <a:xfrm>
            <a:off x="4459288" y="4222750"/>
            <a:ext cx="33337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22" name="object 429"/>
          <p:cNvSpPr>
            <a:spLocks/>
          </p:cNvSpPr>
          <p:nvPr/>
        </p:nvSpPr>
        <p:spPr bwMode="auto">
          <a:xfrm>
            <a:off x="4437063" y="4083050"/>
            <a:ext cx="330200" cy="255588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5" y="0"/>
              </a:cxn>
              <a:cxn ang="0">
                <a:pos x="330149" y="54000"/>
              </a:cxn>
              <a:cxn ang="0">
                <a:pos x="330149" y="255739"/>
              </a:cxn>
              <a:cxn ang="0">
                <a:pos x="0" y="255739"/>
              </a:cxn>
              <a:cxn ang="0">
                <a:pos x="0" y="54000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0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23" name="object 430"/>
          <p:cNvSpPr>
            <a:spLocks/>
          </p:cNvSpPr>
          <p:nvPr/>
        </p:nvSpPr>
        <p:spPr bwMode="auto">
          <a:xfrm>
            <a:off x="4646613" y="4165600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24" name="object 431"/>
          <p:cNvSpPr>
            <a:spLocks/>
          </p:cNvSpPr>
          <p:nvPr/>
        </p:nvSpPr>
        <p:spPr bwMode="auto">
          <a:xfrm>
            <a:off x="4708525" y="4165600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25" name="object 432"/>
          <p:cNvSpPr>
            <a:spLocks/>
          </p:cNvSpPr>
          <p:nvPr/>
        </p:nvSpPr>
        <p:spPr bwMode="auto">
          <a:xfrm>
            <a:off x="4646613" y="4278313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26" name="object 433"/>
          <p:cNvSpPr>
            <a:spLocks/>
          </p:cNvSpPr>
          <p:nvPr/>
        </p:nvSpPr>
        <p:spPr bwMode="auto">
          <a:xfrm>
            <a:off x="4708525" y="4278313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27" name="object 434"/>
          <p:cNvSpPr>
            <a:spLocks/>
          </p:cNvSpPr>
          <p:nvPr/>
        </p:nvSpPr>
        <p:spPr bwMode="auto">
          <a:xfrm>
            <a:off x="4646613" y="4222750"/>
            <a:ext cx="33337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28" name="object 435"/>
          <p:cNvSpPr>
            <a:spLocks/>
          </p:cNvSpPr>
          <p:nvPr/>
        </p:nvSpPr>
        <p:spPr bwMode="auto">
          <a:xfrm>
            <a:off x="4708525" y="4222750"/>
            <a:ext cx="33338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29" name="object 436"/>
          <p:cNvSpPr>
            <a:spLocks/>
          </p:cNvSpPr>
          <p:nvPr/>
        </p:nvSpPr>
        <p:spPr bwMode="auto">
          <a:xfrm>
            <a:off x="4600575" y="4048125"/>
            <a:ext cx="39688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30" name="object 437"/>
          <p:cNvSpPr>
            <a:spLocks noChangeArrowheads="1"/>
          </p:cNvSpPr>
          <p:nvPr/>
        </p:nvSpPr>
        <p:spPr bwMode="auto">
          <a:xfrm>
            <a:off x="5413375" y="4095750"/>
            <a:ext cx="195263" cy="109538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031" name="object 438"/>
          <p:cNvSpPr>
            <a:spLocks/>
          </p:cNvSpPr>
          <p:nvPr/>
        </p:nvSpPr>
        <p:spPr bwMode="auto">
          <a:xfrm>
            <a:off x="5751513" y="4102100"/>
            <a:ext cx="39687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32" name="object 439"/>
          <p:cNvSpPr>
            <a:spLocks/>
          </p:cNvSpPr>
          <p:nvPr/>
        </p:nvSpPr>
        <p:spPr bwMode="auto">
          <a:xfrm>
            <a:off x="5751513" y="4303713"/>
            <a:ext cx="39687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33" name="object 440"/>
          <p:cNvSpPr>
            <a:spLocks/>
          </p:cNvSpPr>
          <p:nvPr/>
        </p:nvSpPr>
        <p:spPr bwMode="auto">
          <a:xfrm>
            <a:off x="5459413" y="4048125"/>
            <a:ext cx="330200" cy="255588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5" y="0"/>
              </a:cxn>
              <a:cxn ang="0">
                <a:pos x="330149" y="54013"/>
              </a:cxn>
              <a:cxn ang="0">
                <a:pos x="330149" y="255739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34" name="object 441"/>
          <p:cNvSpPr>
            <a:spLocks/>
          </p:cNvSpPr>
          <p:nvPr/>
        </p:nvSpPr>
        <p:spPr bwMode="auto">
          <a:xfrm>
            <a:off x="5507038" y="4278313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35" name="object 442"/>
          <p:cNvSpPr>
            <a:spLocks/>
          </p:cNvSpPr>
          <p:nvPr/>
        </p:nvSpPr>
        <p:spPr bwMode="auto">
          <a:xfrm>
            <a:off x="5568950" y="4278313"/>
            <a:ext cx="33338" cy="61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20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36" name="object 443"/>
          <p:cNvSpPr>
            <a:spLocks/>
          </p:cNvSpPr>
          <p:nvPr/>
        </p:nvSpPr>
        <p:spPr bwMode="auto">
          <a:xfrm>
            <a:off x="5443538" y="4278313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37" name="object 444"/>
          <p:cNvSpPr>
            <a:spLocks/>
          </p:cNvSpPr>
          <p:nvPr/>
        </p:nvSpPr>
        <p:spPr bwMode="auto">
          <a:xfrm>
            <a:off x="5568950" y="4222750"/>
            <a:ext cx="33338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38" name="object 445"/>
          <p:cNvSpPr>
            <a:spLocks/>
          </p:cNvSpPr>
          <p:nvPr/>
        </p:nvSpPr>
        <p:spPr bwMode="auto">
          <a:xfrm>
            <a:off x="5507038" y="4222750"/>
            <a:ext cx="31750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39" name="object 446"/>
          <p:cNvSpPr>
            <a:spLocks/>
          </p:cNvSpPr>
          <p:nvPr/>
        </p:nvSpPr>
        <p:spPr bwMode="auto">
          <a:xfrm>
            <a:off x="5443538" y="4222750"/>
            <a:ext cx="33337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40" name="object 447"/>
          <p:cNvSpPr>
            <a:spLocks/>
          </p:cNvSpPr>
          <p:nvPr/>
        </p:nvSpPr>
        <p:spPr bwMode="auto">
          <a:xfrm>
            <a:off x="5421313" y="4083050"/>
            <a:ext cx="330200" cy="255588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5" y="0"/>
              </a:cxn>
              <a:cxn ang="0">
                <a:pos x="330149" y="54000"/>
              </a:cxn>
              <a:cxn ang="0">
                <a:pos x="330149" y="255739"/>
              </a:cxn>
              <a:cxn ang="0">
                <a:pos x="0" y="255739"/>
              </a:cxn>
              <a:cxn ang="0">
                <a:pos x="0" y="54000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0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41" name="object 448"/>
          <p:cNvSpPr>
            <a:spLocks/>
          </p:cNvSpPr>
          <p:nvPr/>
        </p:nvSpPr>
        <p:spPr bwMode="auto">
          <a:xfrm>
            <a:off x="5630863" y="4165600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42" name="object 449"/>
          <p:cNvSpPr>
            <a:spLocks/>
          </p:cNvSpPr>
          <p:nvPr/>
        </p:nvSpPr>
        <p:spPr bwMode="auto">
          <a:xfrm>
            <a:off x="5692775" y="4165600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43" name="object 450"/>
          <p:cNvSpPr>
            <a:spLocks/>
          </p:cNvSpPr>
          <p:nvPr/>
        </p:nvSpPr>
        <p:spPr bwMode="auto">
          <a:xfrm>
            <a:off x="5630863" y="4278313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44" name="object 451"/>
          <p:cNvSpPr>
            <a:spLocks/>
          </p:cNvSpPr>
          <p:nvPr/>
        </p:nvSpPr>
        <p:spPr bwMode="auto">
          <a:xfrm>
            <a:off x="5692775" y="4278313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45" name="object 452"/>
          <p:cNvSpPr>
            <a:spLocks/>
          </p:cNvSpPr>
          <p:nvPr/>
        </p:nvSpPr>
        <p:spPr bwMode="auto">
          <a:xfrm>
            <a:off x="5630863" y="4222750"/>
            <a:ext cx="33337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46" name="object 453"/>
          <p:cNvSpPr>
            <a:spLocks/>
          </p:cNvSpPr>
          <p:nvPr/>
        </p:nvSpPr>
        <p:spPr bwMode="auto">
          <a:xfrm>
            <a:off x="5692775" y="4222750"/>
            <a:ext cx="33338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47" name="object 454"/>
          <p:cNvSpPr>
            <a:spLocks/>
          </p:cNvSpPr>
          <p:nvPr/>
        </p:nvSpPr>
        <p:spPr bwMode="auto">
          <a:xfrm>
            <a:off x="5584825" y="4048125"/>
            <a:ext cx="39688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48" name="object 455"/>
          <p:cNvSpPr>
            <a:spLocks noChangeArrowheads="1"/>
          </p:cNvSpPr>
          <p:nvPr/>
        </p:nvSpPr>
        <p:spPr bwMode="auto">
          <a:xfrm>
            <a:off x="4921250" y="4468813"/>
            <a:ext cx="195263" cy="109537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049" name="object 456"/>
          <p:cNvSpPr>
            <a:spLocks/>
          </p:cNvSpPr>
          <p:nvPr/>
        </p:nvSpPr>
        <p:spPr bwMode="auto">
          <a:xfrm>
            <a:off x="5259388" y="4475163"/>
            <a:ext cx="38100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50" name="object 457"/>
          <p:cNvSpPr>
            <a:spLocks/>
          </p:cNvSpPr>
          <p:nvPr/>
        </p:nvSpPr>
        <p:spPr bwMode="auto">
          <a:xfrm>
            <a:off x="5259388" y="4676775"/>
            <a:ext cx="38100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51" name="object 458"/>
          <p:cNvSpPr>
            <a:spLocks/>
          </p:cNvSpPr>
          <p:nvPr/>
        </p:nvSpPr>
        <p:spPr bwMode="auto">
          <a:xfrm>
            <a:off x="4967288" y="4421188"/>
            <a:ext cx="330200" cy="255587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5" y="0"/>
              </a:cxn>
              <a:cxn ang="0">
                <a:pos x="330149" y="54000"/>
              </a:cxn>
              <a:cxn ang="0">
                <a:pos x="330149" y="255739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52" name="object 459"/>
          <p:cNvSpPr>
            <a:spLocks/>
          </p:cNvSpPr>
          <p:nvPr/>
        </p:nvSpPr>
        <p:spPr bwMode="auto">
          <a:xfrm>
            <a:off x="5014913" y="4651375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53" name="object 460"/>
          <p:cNvSpPr>
            <a:spLocks/>
          </p:cNvSpPr>
          <p:nvPr/>
        </p:nvSpPr>
        <p:spPr bwMode="auto">
          <a:xfrm>
            <a:off x="5076825" y="4651375"/>
            <a:ext cx="31750" cy="61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20" h="60960">
                <a:moveTo>
                  <a:pt x="0" y="0"/>
                </a:moveTo>
                <a:lnTo>
                  <a:pt x="32448" y="0"/>
                </a:lnTo>
                <a:lnTo>
                  <a:pt x="32448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54" name="object 461"/>
          <p:cNvSpPr>
            <a:spLocks/>
          </p:cNvSpPr>
          <p:nvPr/>
        </p:nvSpPr>
        <p:spPr bwMode="auto">
          <a:xfrm>
            <a:off x="4951413" y="465137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55" name="object 462"/>
          <p:cNvSpPr>
            <a:spLocks/>
          </p:cNvSpPr>
          <p:nvPr/>
        </p:nvSpPr>
        <p:spPr bwMode="auto">
          <a:xfrm>
            <a:off x="5076825" y="4594225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56" name="object 463"/>
          <p:cNvSpPr>
            <a:spLocks/>
          </p:cNvSpPr>
          <p:nvPr/>
        </p:nvSpPr>
        <p:spPr bwMode="auto">
          <a:xfrm>
            <a:off x="5014913" y="4594225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57" name="object 464"/>
          <p:cNvSpPr>
            <a:spLocks/>
          </p:cNvSpPr>
          <p:nvPr/>
        </p:nvSpPr>
        <p:spPr bwMode="auto">
          <a:xfrm>
            <a:off x="4951413" y="459422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58" name="object 465"/>
          <p:cNvSpPr>
            <a:spLocks/>
          </p:cNvSpPr>
          <p:nvPr/>
        </p:nvSpPr>
        <p:spPr bwMode="auto">
          <a:xfrm>
            <a:off x="4929188" y="4456113"/>
            <a:ext cx="330200" cy="255587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5" y="0"/>
              </a:cxn>
              <a:cxn ang="0">
                <a:pos x="330149" y="54013"/>
              </a:cxn>
              <a:cxn ang="0">
                <a:pos x="330149" y="255739"/>
              </a:cxn>
              <a:cxn ang="0">
                <a:pos x="0" y="255739"/>
              </a:cxn>
              <a:cxn ang="0">
                <a:pos x="0" y="54013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59" name="object 466"/>
          <p:cNvSpPr>
            <a:spLocks/>
          </p:cNvSpPr>
          <p:nvPr/>
        </p:nvSpPr>
        <p:spPr bwMode="auto">
          <a:xfrm>
            <a:off x="5138738" y="4538663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60" name="object 467"/>
          <p:cNvSpPr>
            <a:spLocks/>
          </p:cNvSpPr>
          <p:nvPr/>
        </p:nvSpPr>
        <p:spPr bwMode="auto">
          <a:xfrm>
            <a:off x="5200650" y="4538663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61" name="object 468"/>
          <p:cNvSpPr>
            <a:spLocks/>
          </p:cNvSpPr>
          <p:nvPr/>
        </p:nvSpPr>
        <p:spPr bwMode="auto">
          <a:xfrm>
            <a:off x="5138738" y="465137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62" name="object 469"/>
          <p:cNvSpPr>
            <a:spLocks/>
          </p:cNvSpPr>
          <p:nvPr/>
        </p:nvSpPr>
        <p:spPr bwMode="auto">
          <a:xfrm>
            <a:off x="5200650" y="465137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63" name="object 470"/>
          <p:cNvSpPr>
            <a:spLocks/>
          </p:cNvSpPr>
          <p:nvPr/>
        </p:nvSpPr>
        <p:spPr bwMode="auto">
          <a:xfrm>
            <a:off x="5138738" y="459422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64" name="object 471"/>
          <p:cNvSpPr>
            <a:spLocks/>
          </p:cNvSpPr>
          <p:nvPr/>
        </p:nvSpPr>
        <p:spPr bwMode="auto">
          <a:xfrm>
            <a:off x="5200650" y="459422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65" name="object 472"/>
          <p:cNvSpPr>
            <a:spLocks/>
          </p:cNvSpPr>
          <p:nvPr/>
        </p:nvSpPr>
        <p:spPr bwMode="auto">
          <a:xfrm>
            <a:off x="5092700" y="4421188"/>
            <a:ext cx="39688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66" name="object 473"/>
          <p:cNvSpPr>
            <a:spLocks noChangeArrowheads="1"/>
          </p:cNvSpPr>
          <p:nvPr/>
        </p:nvSpPr>
        <p:spPr bwMode="auto">
          <a:xfrm>
            <a:off x="4921250" y="4891088"/>
            <a:ext cx="195263" cy="109537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067" name="object 474"/>
          <p:cNvSpPr>
            <a:spLocks/>
          </p:cNvSpPr>
          <p:nvPr/>
        </p:nvSpPr>
        <p:spPr bwMode="auto">
          <a:xfrm>
            <a:off x="5259388" y="4897438"/>
            <a:ext cx="38100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68" name="object 475"/>
          <p:cNvSpPr>
            <a:spLocks/>
          </p:cNvSpPr>
          <p:nvPr/>
        </p:nvSpPr>
        <p:spPr bwMode="auto">
          <a:xfrm>
            <a:off x="5259388" y="5100638"/>
            <a:ext cx="38100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69" name="object 476"/>
          <p:cNvSpPr>
            <a:spLocks/>
          </p:cNvSpPr>
          <p:nvPr/>
        </p:nvSpPr>
        <p:spPr bwMode="auto">
          <a:xfrm>
            <a:off x="4967288" y="4843463"/>
            <a:ext cx="330200" cy="257175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5" y="0"/>
              </a:cxn>
              <a:cxn ang="0">
                <a:pos x="330149" y="54000"/>
              </a:cxn>
              <a:cxn ang="0">
                <a:pos x="330149" y="255739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70" name="object 477"/>
          <p:cNvSpPr>
            <a:spLocks/>
          </p:cNvSpPr>
          <p:nvPr/>
        </p:nvSpPr>
        <p:spPr bwMode="auto">
          <a:xfrm>
            <a:off x="5014913" y="5073650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71" name="object 478"/>
          <p:cNvSpPr>
            <a:spLocks/>
          </p:cNvSpPr>
          <p:nvPr/>
        </p:nvSpPr>
        <p:spPr bwMode="auto">
          <a:xfrm>
            <a:off x="5076825" y="5073650"/>
            <a:ext cx="31750" cy="61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20" h="60960">
                <a:moveTo>
                  <a:pt x="0" y="0"/>
                </a:moveTo>
                <a:lnTo>
                  <a:pt x="32448" y="0"/>
                </a:lnTo>
                <a:lnTo>
                  <a:pt x="32448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72" name="object 479"/>
          <p:cNvSpPr>
            <a:spLocks/>
          </p:cNvSpPr>
          <p:nvPr/>
        </p:nvSpPr>
        <p:spPr bwMode="auto">
          <a:xfrm>
            <a:off x="4951413" y="5073650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73" name="object 480"/>
          <p:cNvSpPr>
            <a:spLocks/>
          </p:cNvSpPr>
          <p:nvPr/>
        </p:nvSpPr>
        <p:spPr bwMode="auto">
          <a:xfrm>
            <a:off x="5076825" y="5018088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74" name="object 481"/>
          <p:cNvSpPr>
            <a:spLocks/>
          </p:cNvSpPr>
          <p:nvPr/>
        </p:nvSpPr>
        <p:spPr bwMode="auto">
          <a:xfrm>
            <a:off x="5014913" y="5018088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75" name="object 482"/>
          <p:cNvSpPr>
            <a:spLocks/>
          </p:cNvSpPr>
          <p:nvPr/>
        </p:nvSpPr>
        <p:spPr bwMode="auto">
          <a:xfrm>
            <a:off x="4951413" y="501808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76" name="object 483"/>
          <p:cNvSpPr>
            <a:spLocks/>
          </p:cNvSpPr>
          <p:nvPr/>
        </p:nvSpPr>
        <p:spPr bwMode="auto">
          <a:xfrm>
            <a:off x="4929188" y="4878388"/>
            <a:ext cx="330200" cy="257175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5" y="0"/>
              </a:cxn>
              <a:cxn ang="0">
                <a:pos x="330149" y="54013"/>
              </a:cxn>
              <a:cxn ang="0">
                <a:pos x="330149" y="255739"/>
              </a:cxn>
              <a:cxn ang="0">
                <a:pos x="0" y="255739"/>
              </a:cxn>
              <a:cxn ang="0">
                <a:pos x="0" y="54013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77" name="object 484"/>
          <p:cNvSpPr>
            <a:spLocks/>
          </p:cNvSpPr>
          <p:nvPr/>
        </p:nvSpPr>
        <p:spPr bwMode="auto">
          <a:xfrm>
            <a:off x="5138738" y="496093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78" name="object 485"/>
          <p:cNvSpPr>
            <a:spLocks/>
          </p:cNvSpPr>
          <p:nvPr/>
        </p:nvSpPr>
        <p:spPr bwMode="auto">
          <a:xfrm>
            <a:off x="5200650" y="496093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79" name="object 486"/>
          <p:cNvSpPr>
            <a:spLocks/>
          </p:cNvSpPr>
          <p:nvPr/>
        </p:nvSpPr>
        <p:spPr bwMode="auto">
          <a:xfrm>
            <a:off x="5138738" y="5073650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80" name="object 487"/>
          <p:cNvSpPr>
            <a:spLocks/>
          </p:cNvSpPr>
          <p:nvPr/>
        </p:nvSpPr>
        <p:spPr bwMode="auto">
          <a:xfrm>
            <a:off x="5200650" y="5073650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81" name="object 488"/>
          <p:cNvSpPr>
            <a:spLocks/>
          </p:cNvSpPr>
          <p:nvPr/>
        </p:nvSpPr>
        <p:spPr bwMode="auto">
          <a:xfrm>
            <a:off x="5138738" y="501808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82" name="object 489"/>
          <p:cNvSpPr>
            <a:spLocks/>
          </p:cNvSpPr>
          <p:nvPr/>
        </p:nvSpPr>
        <p:spPr bwMode="auto">
          <a:xfrm>
            <a:off x="5200650" y="501808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83" name="object 490"/>
          <p:cNvSpPr>
            <a:spLocks/>
          </p:cNvSpPr>
          <p:nvPr/>
        </p:nvSpPr>
        <p:spPr bwMode="auto">
          <a:xfrm>
            <a:off x="5092700" y="4843463"/>
            <a:ext cx="39688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84" name="object 491"/>
          <p:cNvSpPr>
            <a:spLocks noChangeArrowheads="1"/>
          </p:cNvSpPr>
          <p:nvPr/>
        </p:nvSpPr>
        <p:spPr bwMode="auto">
          <a:xfrm>
            <a:off x="4921250" y="4095750"/>
            <a:ext cx="195263" cy="109538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085" name="object 492"/>
          <p:cNvSpPr>
            <a:spLocks/>
          </p:cNvSpPr>
          <p:nvPr/>
        </p:nvSpPr>
        <p:spPr bwMode="auto">
          <a:xfrm>
            <a:off x="5259388" y="4102100"/>
            <a:ext cx="38100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86" name="object 493"/>
          <p:cNvSpPr>
            <a:spLocks/>
          </p:cNvSpPr>
          <p:nvPr/>
        </p:nvSpPr>
        <p:spPr bwMode="auto">
          <a:xfrm>
            <a:off x="5259388" y="4303713"/>
            <a:ext cx="38100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87" name="object 494"/>
          <p:cNvSpPr>
            <a:spLocks/>
          </p:cNvSpPr>
          <p:nvPr/>
        </p:nvSpPr>
        <p:spPr bwMode="auto">
          <a:xfrm>
            <a:off x="4967288" y="4048125"/>
            <a:ext cx="330200" cy="255588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5" y="0"/>
              </a:cxn>
              <a:cxn ang="0">
                <a:pos x="330149" y="54013"/>
              </a:cxn>
              <a:cxn ang="0">
                <a:pos x="330149" y="255739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88" name="object 495"/>
          <p:cNvSpPr>
            <a:spLocks/>
          </p:cNvSpPr>
          <p:nvPr/>
        </p:nvSpPr>
        <p:spPr bwMode="auto">
          <a:xfrm>
            <a:off x="5014913" y="4278313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89" name="object 496"/>
          <p:cNvSpPr>
            <a:spLocks/>
          </p:cNvSpPr>
          <p:nvPr/>
        </p:nvSpPr>
        <p:spPr bwMode="auto">
          <a:xfrm>
            <a:off x="5076825" y="4278313"/>
            <a:ext cx="31750" cy="61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20" h="60960">
                <a:moveTo>
                  <a:pt x="0" y="0"/>
                </a:moveTo>
                <a:lnTo>
                  <a:pt x="32448" y="0"/>
                </a:lnTo>
                <a:lnTo>
                  <a:pt x="32448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90" name="object 497"/>
          <p:cNvSpPr>
            <a:spLocks/>
          </p:cNvSpPr>
          <p:nvPr/>
        </p:nvSpPr>
        <p:spPr bwMode="auto">
          <a:xfrm>
            <a:off x="4951413" y="4278313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91" name="object 498"/>
          <p:cNvSpPr>
            <a:spLocks/>
          </p:cNvSpPr>
          <p:nvPr/>
        </p:nvSpPr>
        <p:spPr bwMode="auto">
          <a:xfrm>
            <a:off x="5076825" y="4222750"/>
            <a:ext cx="31750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92" name="object 499"/>
          <p:cNvSpPr>
            <a:spLocks/>
          </p:cNvSpPr>
          <p:nvPr/>
        </p:nvSpPr>
        <p:spPr bwMode="auto">
          <a:xfrm>
            <a:off x="5014913" y="4222750"/>
            <a:ext cx="31750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93" name="object 500"/>
          <p:cNvSpPr>
            <a:spLocks/>
          </p:cNvSpPr>
          <p:nvPr/>
        </p:nvSpPr>
        <p:spPr bwMode="auto">
          <a:xfrm>
            <a:off x="4951413" y="4222750"/>
            <a:ext cx="33337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94" name="object 501"/>
          <p:cNvSpPr>
            <a:spLocks/>
          </p:cNvSpPr>
          <p:nvPr/>
        </p:nvSpPr>
        <p:spPr bwMode="auto">
          <a:xfrm>
            <a:off x="4929188" y="4083050"/>
            <a:ext cx="330200" cy="255588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5" y="0"/>
              </a:cxn>
              <a:cxn ang="0">
                <a:pos x="330149" y="54000"/>
              </a:cxn>
              <a:cxn ang="0">
                <a:pos x="330149" y="255739"/>
              </a:cxn>
              <a:cxn ang="0">
                <a:pos x="0" y="255739"/>
              </a:cxn>
              <a:cxn ang="0">
                <a:pos x="0" y="54000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0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95" name="object 502"/>
          <p:cNvSpPr>
            <a:spLocks/>
          </p:cNvSpPr>
          <p:nvPr/>
        </p:nvSpPr>
        <p:spPr bwMode="auto">
          <a:xfrm>
            <a:off x="5138738" y="4165600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96" name="object 503"/>
          <p:cNvSpPr>
            <a:spLocks/>
          </p:cNvSpPr>
          <p:nvPr/>
        </p:nvSpPr>
        <p:spPr bwMode="auto">
          <a:xfrm>
            <a:off x="5200650" y="4165600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97" name="object 504"/>
          <p:cNvSpPr>
            <a:spLocks/>
          </p:cNvSpPr>
          <p:nvPr/>
        </p:nvSpPr>
        <p:spPr bwMode="auto">
          <a:xfrm>
            <a:off x="5138738" y="4278313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98" name="object 505"/>
          <p:cNvSpPr>
            <a:spLocks/>
          </p:cNvSpPr>
          <p:nvPr/>
        </p:nvSpPr>
        <p:spPr bwMode="auto">
          <a:xfrm>
            <a:off x="5200650" y="4278313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099" name="object 506"/>
          <p:cNvSpPr>
            <a:spLocks/>
          </p:cNvSpPr>
          <p:nvPr/>
        </p:nvSpPr>
        <p:spPr bwMode="auto">
          <a:xfrm>
            <a:off x="5138738" y="4222750"/>
            <a:ext cx="33337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00" name="object 507"/>
          <p:cNvSpPr>
            <a:spLocks/>
          </p:cNvSpPr>
          <p:nvPr/>
        </p:nvSpPr>
        <p:spPr bwMode="auto">
          <a:xfrm>
            <a:off x="5200650" y="4222750"/>
            <a:ext cx="33338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01" name="object 508"/>
          <p:cNvSpPr>
            <a:spLocks/>
          </p:cNvSpPr>
          <p:nvPr/>
        </p:nvSpPr>
        <p:spPr bwMode="auto">
          <a:xfrm>
            <a:off x="5092700" y="4048125"/>
            <a:ext cx="39688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09" name="object 509"/>
          <p:cNvSpPr txBox="1"/>
          <p:nvPr/>
        </p:nvSpPr>
        <p:spPr>
          <a:xfrm>
            <a:off x="6018213" y="6367463"/>
            <a:ext cx="711200" cy="20796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200" b="1" spc="-65" dirty="0">
                <a:solidFill>
                  <a:srgbClr val="5B79AA"/>
                </a:solidFill>
                <a:latin typeface="Arial"/>
                <a:cs typeface="Arial"/>
              </a:rPr>
              <a:t>ЧЕЛОВЕК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0" name="object 510"/>
          <p:cNvSpPr txBox="1"/>
          <p:nvPr/>
        </p:nvSpPr>
        <p:spPr>
          <a:xfrm>
            <a:off x="4810125" y="5360988"/>
            <a:ext cx="2028825" cy="1131887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lang="ru-RU" sz="7250" b="1" spc="-95" dirty="0">
                <a:solidFill>
                  <a:srgbClr val="5B79AA"/>
                </a:solidFill>
                <a:latin typeface="Arial"/>
                <a:cs typeface="Arial"/>
              </a:rPr>
              <a:t> 400</a:t>
            </a:r>
            <a:endParaRPr sz="7250" dirty="0">
              <a:latin typeface="Arial"/>
              <a:cs typeface="Arial"/>
            </a:endParaRPr>
          </a:p>
        </p:txBody>
      </p:sp>
      <p:sp>
        <p:nvSpPr>
          <p:cNvPr id="511" name="object 511"/>
          <p:cNvSpPr txBox="1"/>
          <p:nvPr/>
        </p:nvSpPr>
        <p:spPr>
          <a:xfrm>
            <a:off x="4500563" y="5605463"/>
            <a:ext cx="301625" cy="6350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4000" b="1" spc="-165" dirty="0">
                <a:solidFill>
                  <a:srgbClr val="5B79AA"/>
                </a:solidFill>
                <a:latin typeface="Arial"/>
                <a:cs typeface="Arial"/>
              </a:rPr>
              <a:t>&gt;</a:t>
            </a:r>
            <a:endParaRPr sz="4000">
              <a:latin typeface="Arial"/>
              <a:cs typeface="Arial"/>
            </a:endParaRPr>
          </a:p>
        </p:txBody>
      </p:sp>
      <p:sp>
        <p:nvSpPr>
          <p:cNvPr id="26105" name="object 512"/>
          <p:cNvSpPr>
            <a:spLocks noChangeArrowheads="1"/>
          </p:cNvSpPr>
          <p:nvPr/>
        </p:nvSpPr>
        <p:spPr bwMode="auto">
          <a:xfrm>
            <a:off x="5905500" y="4468813"/>
            <a:ext cx="195263" cy="109537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106" name="object 513"/>
          <p:cNvSpPr>
            <a:spLocks/>
          </p:cNvSpPr>
          <p:nvPr/>
        </p:nvSpPr>
        <p:spPr bwMode="auto">
          <a:xfrm>
            <a:off x="6243638" y="4475163"/>
            <a:ext cx="39687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07" name="object 514"/>
          <p:cNvSpPr>
            <a:spLocks/>
          </p:cNvSpPr>
          <p:nvPr/>
        </p:nvSpPr>
        <p:spPr bwMode="auto">
          <a:xfrm>
            <a:off x="6243638" y="4676775"/>
            <a:ext cx="39687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08" name="object 515"/>
          <p:cNvSpPr>
            <a:spLocks/>
          </p:cNvSpPr>
          <p:nvPr/>
        </p:nvSpPr>
        <p:spPr bwMode="auto">
          <a:xfrm>
            <a:off x="5951538" y="4421188"/>
            <a:ext cx="330200" cy="255587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5" y="0"/>
              </a:cxn>
              <a:cxn ang="0">
                <a:pos x="330149" y="54000"/>
              </a:cxn>
              <a:cxn ang="0">
                <a:pos x="330149" y="255739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09" name="object 516"/>
          <p:cNvSpPr>
            <a:spLocks/>
          </p:cNvSpPr>
          <p:nvPr/>
        </p:nvSpPr>
        <p:spPr bwMode="auto">
          <a:xfrm>
            <a:off x="5999163" y="4651375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10" name="object 517"/>
          <p:cNvSpPr>
            <a:spLocks/>
          </p:cNvSpPr>
          <p:nvPr/>
        </p:nvSpPr>
        <p:spPr bwMode="auto">
          <a:xfrm>
            <a:off x="6061075" y="4651375"/>
            <a:ext cx="33338" cy="61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20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11" name="object 518"/>
          <p:cNvSpPr>
            <a:spLocks/>
          </p:cNvSpPr>
          <p:nvPr/>
        </p:nvSpPr>
        <p:spPr bwMode="auto">
          <a:xfrm>
            <a:off x="5935663" y="465137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12" name="object 519"/>
          <p:cNvSpPr>
            <a:spLocks/>
          </p:cNvSpPr>
          <p:nvPr/>
        </p:nvSpPr>
        <p:spPr bwMode="auto">
          <a:xfrm>
            <a:off x="6061075" y="459422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13" name="object 520"/>
          <p:cNvSpPr>
            <a:spLocks/>
          </p:cNvSpPr>
          <p:nvPr/>
        </p:nvSpPr>
        <p:spPr bwMode="auto">
          <a:xfrm>
            <a:off x="5999163" y="4594225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14" name="object 521"/>
          <p:cNvSpPr>
            <a:spLocks/>
          </p:cNvSpPr>
          <p:nvPr/>
        </p:nvSpPr>
        <p:spPr bwMode="auto">
          <a:xfrm>
            <a:off x="5935663" y="459422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15" name="object 522"/>
          <p:cNvSpPr>
            <a:spLocks/>
          </p:cNvSpPr>
          <p:nvPr/>
        </p:nvSpPr>
        <p:spPr bwMode="auto">
          <a:xfrm>
            <a:off x="5913438" y="4456113"/>
            <a:ext cx="330200" cy="255587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5" y="0"/>
              </a:cxn>
              <a:cxn ang="0">
                <a:pos x="330149" y="54013"/>
              </a:cxn>
              <a:cxn ang="0">
                <a:pos x="330149" y="255739"/>
              </a:cxn>
              <a:cxn ang="0">
                <a:pos x="0" y="255739"/>
              </a:cxn>
              <a:cxn ang="0">
                <a:pos x="0" y="54013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16" name="object 523"/>
          <p:cNvSpPr>
            <a:spLocks/>
          </p:cNvSpPr>
          <p:nvPr/>
        </p:nvSpPr>
        <p:spPr bwMode="auto">
          <a:xfrm>
            <a:off x="6122988" y="4538663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17" name="object 524"/>
          <p:cNvSpPr>
            <a:spLocks/>
          </p:cNvSpPr>
          <p:nvPr/>
        </p:nvSpPr>
        <p:spPr bwMode="auto">
          <a:xfrm>
            <a:off x="6184900" y="4538663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18" name="object 525"/>
          <p:cNvSpPr>
            <a:spLocks/>
          </p:cNvSpPr>
          <p:nvPr/>
        </p:nvSpPr>
        <p:spPr bwMode="auto">
          <a:xfrm>
            <a:off x="6122988" y="465137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19" name="object 526"/>
          <p:cNvSpPr>
            <a:spLocks/>
          </p:cNvSpPr>
          <p:nvPr/>
        </p:nvSpPr>
        <p:spPr bwMode="auto">
          <a:xfrm>
            <a:off x="6184900" y="465137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20" name="object 527"/>
          <p:cNvSpPr>
            <a:spLocks/>
          </p:cNvSpPr>
          <p:nvPr/>
        </p:nvSpPr>
        <p:spPr bwMode="auto">
          <a:xfrm>
            <a:off x="6122988" y="459422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21" name="object 528"/>
          <p:cNvSpPr>
            <a:spLocks/>
          </p:cNvSpPr>
          <p:nvPr/>
        </p:nvSpPr>
        <p:spPr bwMode="auto">
          <a:xfrm>
            <a:off x="6184900" y="459422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22" name="object 529"/>
          <p:cNvSpPr>
            <a:spLocks/>
          </p:cNvSpPr>
          <p:nvPr/>
        </p:nvSpPr>
        <p:spPr bwMode="auto">
          <a:xfrm>
            <a:off x="6076950" y="4421188"/>
            <a:ext cx="39688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23" name="object 530"/>
          <p:cNvSpPr>
            <a:spLocks noChangeArrowheads="1"/>
          </p:cNvSpPr>
          <p:nvPr/>
        </p:nvSpPr>
        <p:spPr bwMode="auto">
          <a:xfrm>
            <a:off x="5905500" y="4891088"/>
            <a:ext cx="195263" cy="109537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124" name="object 531"/>
          <p:cNvSpPr>
            <a:spLocks/>
          </p:cNvSpPr>
          <p:nvPr/>
        </p:nvSpPr>
        <p:spPr bwMode="auto">
          <a:xfrm>
            <a:off x="6243638" y="4897438"/>
            <a:ext cx="39687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25" name="object 532"/>
          <p:cNvSpPr>
            <a:spLocks/>
          </p:cNvSpPr>
          <p:nvPr/>
        </p:nvSpPr>
        <p:spPr bwMode="auto">
          <a:xfrm>
            <a:off x="6243638" y="5100638"/>
            <a:ext cx="39687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26" name="object 533"/>
          <p:cNvSpPr>
            <a:spLocks/>
          </p:cNvSpPr>
          <p:nvPr/>
        </p:nvSpPr>
        <p:spPr bwMode="auto">
          <a:xfrm>
            <a:off x="5951538" y="4843463"/>
            <a:ext cx="330200" cy="257175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5" y="0"/>
              </a:cxn>
              <a:cxn ang="0">
                <a:pos x="330149" y="54000"/>
              </a:cxn>
              <a:cxn ang="0">
                <a:pos x="330149" y="255739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27" name="object 534"/>
          <p:cNvSpPr>
            <a:spLocks/>
          </p:cNvSpPr>
          <p:nvPr/>
        </p:nvSpPr>
        <p:spPr bwMode="auto">
          <a:xfrm>
            <a:off x="5999163" y="5073650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28" name="object 535"/>
          <p:cNvSpPr>
            <a:spLocks/>
          </p:cNvSpPr>
          <p:nvPr/>
        </p:nvSpPr>
        <p:spPr bwMode="auto">
          <a:xfrm>
            <a:off x="6061075" y="5073650"/>
            <a:ext cx="33338" cy="61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20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29" name="object 536"/>
          <p:cNvSpPr>
            <a:spLocks/>
          </p:cNvSpPr>
          <p:nvPr/>
        </p:nvSpPr>
        <p:spPr bwMode="auto">
          <a:xfrm>
            <a:off x="5935663" y="5073650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30" name="object 537"/>
          <p:cNvSpPr>
            <a:spLocks/>
          </p:cNvSpPr>
          <p:nvPr/>
        </p:nvSpPr>
        <p:spPr bwMode="auto">
          <a:xfrm>
            <a:off x="6061075" y="501808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31" name="object 538"/>
          <p:cNvSpPr>
            <a:spLocks/>
          </p:cNvSpPr>
          <p:nvPr/>
        </p:nvSpPr>
        <p:spPr bwMode="auto">
          <a:xfrm>
            <a:off x="5999163" y="5018088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32" name="object 539"/>
          <p:cNvSpPr>
            <a:spLocks/>
          </p:cNvSpPr>
          <p:nvPr/>
        </p:nvSpPr>
        <p:spPr bwMode="auto">
          <a:xfrm>
            <a:off x="5935663" y="501808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33" name="object 540"/>
          <p:cNvSpPr>
            <a:spLocks/>
          </p:cNvSpPr>
          <p:nvPr/>
        </p:nvSpPr>
        <p:spPr bwMode="auto">
          <a:xfrm>
            <a:off x="5913438" y="4878388"/>
            <a:ext cx="330200" cy="257175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5" y="0"/>
              </a:cxn>
              <a:cxn ang="0">
                <a:pos x="330149" y="54013"/>
              </a:cxn>
              <a:cxn ang="0">
                <a:pos x="330149" y="255739"/>
              </a:cxn>
              <a:cxn ang="0">
                <a:pos x="0" y="255739"/>
              </a:cxn>
              <a:cxn ang="0">
                <a:pos x="0" y="54013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34" name="object 541"/>
          <p:cNvSpPr>
            <a:spLocks/>
          </p:cNvSpPr>
          <p:nvPr/>
        </p:nvSpPr>
        <p:spPr bwMode="auto">
          <a:xfrm>
            <a:off x="6122988" y="496093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35" name="object 542"/>
          <p:cNvSpPr>
            <a:spLocks/>
          </p:cNvSpPr>
          <p:nvPr/>
        </p:nvSpPr>
        <p:spPr bwMode="auto">
          <a:xfrm>
            <a:off x="6184900" y="496093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36" name="object 543"/>
          <p:cNvSpPr>
            <a:spLocks/>
          </p:cNvSpPr>
          <p:nvPr/>
        </p:nvSpPr>
        <p:spPr bwMode="auto">
          <a:xfrm>
            <a:off x="6122988" y="5073650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37" name="object 544"/>
          <p:cNvSpPr>
            <a:spLocks/>
          </p:cNvSpPr>
          <p:nvPr/>
        </p:nvSpPr>
        <p:spPr bwMode="auto">
          <a:xfrm>
            <a:off x="6184900" y="5073650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38" name="object 545"/>
          <p:cNvSpPr>
            <a:spLocks/>
          </p:cNvSpPr>
          <p:nvPr/>
        </p:nvSpPr>
        <p:spPr bwMode="auto">
          <a:xfrm>
            <a:off x="6122988" y="501808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39" name="object 546"/>
          <p:cNvSpPr>
            <a:spLocks/>
          </p:cNvSpPr>
          <p:nvPr/>
        </p:nvSpPr>
        <p:spPr bwMode="auto">
          <a:xfrm>
            <a:off x="6184900" y="501808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40" name="object 547"/>
          <p:cNvSpPr>
            <a:spLocks/>
          </p:cNvSpPr>
          <p:nvPr/>
        </p:nvSpPr>
        <p:spPr bwMode="auto">
          <a:xfrm>
            <a:off x="6076950" y="4843463"/>
            <a:ext cx="39688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41" name="object 548"/>
          <p:cNvSpPr>
            <a:spLocks noChangeArrowheads="1"/>
          </p:cNvSpPr>
          <p:nvPr/>
        </p:nvSpPr>
        <p:spPr bwMode="auto">
          <a:xfrm>
            <a:off x="6397625" y="4468813"/>
            <a:ext cx="195263" cy="109537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142" name="object 549"/>
          <p:cNvSpPr>
            <a:spLocks/>
          </p:cNvSpPr>
          <p:nvPr/>
        </p:nvSpPr>
        <p:spPr bwMode="auto">
          <a:xfrm>
            <a:off x="6735763" y="4475163"/>
            <a:ext cx="39687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43" name="object 550"/>
          <p:cNvSpPr>
            <a:spLocks/>
          </p:cNvSpPr>
          <p:nvPr/>
        </p:nvSpPr>
        <p:spPr bwMode="auto">
          <a:xfrm>
            <a:off x="6735763" y="4676775"/>
            <a:ext cx="39687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44" name="object 551"/>
          <p:cNvSpPr>
            <a:spLocks/>
          </p:cNvSpPr>
          <p:nvPr/>
        </p:nvSpPr>
        <p:spPr bwMode="auto">
          <a:xfrm>
            <a:off x="6443663" y="4421188"/>
            <a:ext cx="330200" cy="255587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5" y="0"/>
              </a:cxn>
              <a:cxn ang="0">
                <a:pos x="330149" y="54000"/>
              </a:cxn>
              <a:cxn ang="0">
                <a:pos x="330149" y="255739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45" name="object 552"/>
          <p:cNvSpPr>
            <a:spLocks/>
          </p:cNvSpPr>
          <p:nvPr/>
        </p:nvSpPr>
        <p:spPr bwMode="auto">
          <a:xfrm>
            <a:off x="6491288" y="4651375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46" name="object 553"/>
          <p:cNvSpPr>
            <a:spLocks/>
          </p:cNvSpPr>
          <p:nvPr/>
        </p:nvSpPr>
        <p:spPr bwMode="auto">
          <a:xfrm>
            <a:off x="6553200" y="4651375"/>
            <a:ext cx="33338" cy="61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20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47" name="object 554"/>
          <p:cNvSpPr>
            <a:spLocks/>
          </p:cNvSpPr>
          <p:nvPr/>
        </p:nvSpPr>
        <p:spPr bwMode="auto">
          <a:xfrm>
            <a:off x="6427788" y="465137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48" name="object 555"/>
          <p:cNvSpPr>
            <a:spLocks/>
          </p:cNvSpPr>
          <p:nvPr/>
        </p:nvSpPr>
        <p:spPr bwMode="auto">
          <a:xfrm>
            <a:off x="6553200" y="459422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49" name="object 556"/>
          <p:cNvSpPr>
            <a:spLocks/>
          </p:cNvSpPr>
          <p:nvPr/>
        </p:nvSpPr>
        <p:spPr bwMode="auto">
          <a:xfrm>
            <a:off x="6491288" y="4594225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50" name="object 557"/>
          <p:cNvSpPr>
            <a:spLocks/>
          </p:cNvSpPr>
          <p:nvPr/>
        </p:nvSpPr>
        <p:spPr bwMode="auto">
          <a:xfrm>
            <a:off x="6427788" y="459422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51" name="object 558"/>
          <p:cNvSpPr>
            <a:spLocks/>
          </p:cNvSpPr>
          <p:nvPr/>
        </p:nvSpPr>
        <p:spPr bwMode="auto">
          <a:xfrm>
            <a:off x="6405563" y="4456113"/>
            <a:ext cx="330200" cy="255587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5" y="0"/>
              </a:cxn>
              <a:cxn ang="0">
                <a:pos x="330149" y="54013"/>
              </a:cxn>
              <a:cxn ang="0">
                <a:pos x="330149" y="255739"/>
              </a:cxn>
              <a:cxn ang="0">
                <a:pos x="0" y="255739"/>
              </a:cxn>
              <a:cxn ang="0">
                <a:pos x="0" y="54013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52" name="object 559"/>
          <p:cNvSpPr>
            <a:spLocks/>
          </p:cNvSpPr>
          <p:nvPr/>
        </p:nvSpPr>
        <p:spPr bwMode="auto">
          <a:xfrm>
            <a:off x="6615113" y="4538663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53" name="object 560"/>
          <p:cNvSpPr>
            <a:spLocks/>
          </p:cNvSpPr>
          <p:nvPr/>
        </p:nvSpPr>
        <p:spPr bwMode="auto">
          <a:xfrm>
            <a:off x="6677025" y="4538663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54" name="object 561"/>
          <p:cNvSpPr>
            <a:spLocks/>
          </p:cNvSpPr>
          <p:nvPr/>
        </p:nvSpPr>
        <p:spPr bwMode="auto">
          <a:xfrm>
            <a:off x="6615113" y="465137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55" name="object 562"/>
          <p:cNvSpPr>
            <a:spLocks/>
          </p:cNvSpPr>
          <p:nvPr/>
        </p:nvSpPr>
        <p:spPr bwMode="auto">
          <a:xfrm>
            <a:off x="6677025" y="465137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23"/>
              </a:cxn>
              <a:cxn ang="0">
                <a:pos x="0" y="32423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23"/>
                </a:lnTo>
                <a:lnTo>
                  <a:pt x="0" y="32423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56" name="object 563"/>
          <p:cNvSpPr>
            <a:spLocks/>
          </p:cNvSpPr>
          <p:nvPr/>
        </p:nvSpPr>
        <p:spPr bwMode="auto">
          <a:xfrm>
            <a:off x="6615113" y="4594225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57" name="object 564"/>
          <p:cNvSpPr>
            <a:spLocks/>
          </p:cNvSpPr>
          <p:nvPr/>
        </p:nvSpPr>
        <p:spPr bwMode="auto">
          <a:xfrm>
            <a:off x="6677025" y="4594225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58" name="object 565"/>
          <p:cNvSpPr>
            <a:spLocks/>
          </p:cNvSpPr>
          <p:nvPr/>
        </p:nvSpPr>
        <p:spPr bwMode="auto">
          <a:xfrm>
            <a:off x="6569075" y="4421188"/>
            <a:ext cx="39688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59" name="object 566"/>
          <p:cNvSpPr>
            <a:spLocks noChangeArrowheads="1"/>
          </p:cNvSpPr>
          <p:nvPr/>
        </p:nvSpPr>
        <p:spPr bwMode="auto">
          <a:xfrm>
            <a:off x="6397625" y="4891088"/>
            <a:ext cx="195263" cy="109537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160" name="object 567"/>
          <p:cNvSpPr>
            <a:spLocks/>
          </p:cNvSpPr>
          <p:nvPr/>
        </p:nvSpPr>
        <p:spPr bwMode="auto">
          <a:xfrm>
            <a:off x="6735763" y="4897438"/>
            <a:ext cx="39687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61" name="object 568"/>
          <p:cNvSpPr>
            <a:spLocks/>
          </p:cNvSpPr>
          <p:nvPr/>
        </p:nvSpPr>
        <p:spPr bwMode="auto">
          <a:xfrm>
            <a:off x="6735763" y="5100638"/>
            <a:ext cx="39687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62" name="object 569"/>
          <p:cNvSpPr>
            <a:spLocks/>
          </p:cNvSpPr>
          <p:nvPr/>
        </p:nvSpPr>
        <p:spPr bwMode="auto">
          <a:xfrm>
            <a:off x="6443663" y="4843463"/>
            <a:ext cx="330200" cy="257175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5" y="0"/>
              </a:cxn>
              <a:cxn ang="0">
                <a:pos x="330149" y="54000"/>
              </a:cxn>
              <a:cxn ang="0">
                <a:pos x="330149" y="255739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63" name="object 570"/>
          <p:cNvSpPr>
            <a:spLocks/>
          </p:cNvSpPr>
          <p:nvPr/>
        </p:nvSpPr>
        <p:spPr bwMode="auto">
          <a:xfrm>
            <a:off x="6491288" y="5073650"/>
            <a:ext cx="317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64" name="object 571"/>
          <p:cNvSpPr>
            <a:spLocks/>
          </p:cNvSpPr>
          <p:nvPr/>
        </p:nvSpPr>
        <p:spPr bwMode="auto">
          <a:xfrm>
            <a:off x="6553200" y="5073650"/>
            <a:ext cx="33338" cy="61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20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65" name="object 572"/>
          <p:cNvSpPr>
            <a:spLocks/>
          </p:cNvSpPr>
          <p:nvPr/>
        </p:nvSpPr>
        <p:spPr bwMode="auto">
          <a:xfrm>
            <a:off x="6427788" y="5073650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66" name="object 573"/>
          <p:cNvSpPr>
            <a:spLocks/>
          </p:cNvSpPr>
          <p:nvPr/>
        </p:nvSpPr>
        <p:spPr bwMode="auto">
          <a:xfrm>
            <a:off x="6553200" y="501808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67" name="object 574"/>
          <p:cNvSpPr>
            <a:spLocks/>
          </p:cNvSpPr>
          <p:nvPr/>
        </p:nvSpPr>
        <p:spPr bwMode="auto">
          <a:xfrm>
            <a:off x="6491288" y="5018088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68" name="object 575"/>
          <p:cNvSpPr>
            <a:spLocks/>
          </p:cNvSpPr>
          <p:nvPr/>
        </p:nvSpPr>
        <p:spPr bwMode="auto">
          <a:xfrm>
            <a:off x="6427788" y="501808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69" name="object 576"/>
          <p:cNvSpPr>
            <a:spLocks/>
          </p:cNvSpPr>
          <p:nvPr/>
        </p:nvSpPr>
        <p:spPr bwMode="auto">
          <a:xfrm>
            <a:off x="6405563" y="4878388"/>
            <a:ext cx="330200" cy="257175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5" y="0"/>
              </a:cxn>
              <a:cxn ang="0">
                <a:pos x="330149" y="54013"/>
              </a:cxn>
              <a:cxn ang="0">
                <a:pos x="330149" y="255739"/>
              </a:cxn>
              <a:cxn ang="0">
                <a:pos x="0" y="255739"/>
              </a:cxn>
              <a:cxn ang="0">
                <a:pos x="0" y="54013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13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70" name="object 577"/>
          <p:cNvSpPr>
            <a:spLocks/>
          </p:cNvSpPr>
          <p:nvPr/>
        </p:nvSpPr>
        <p:spPr bwMode="auto">
          <a:xfrm>
            <a:off x="6615113" y="496093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71" name="object 578"/>
          <p:cNvSpPr>
            <a:spLocks/>
          </p:cNvSpPr>
          <p:nvPr/>
        </p:nvSpPr>
        <p:spPr bwMode="auto">
          <a:xfrm>
            <a:off x="6677025" y="496093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48"/>
              </a:cxn>
              <a:cxn ang="0">
                <a:pos x="0" y="32448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48"/>
                </a:lnTo>
                <a:lnTo>
                  <a:pt x="0" y="32448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72" name="object 579"/>
          <p:cNvSpPr>
            <a:spLocks/>
          </p:cNvSpPr>
          <p:nvPr/>
        </p:nvSpPr>
        <p:spPr bwMode="auto">
          <a:xfrm>
            <a:off x="6615113" y="5073650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73" name="object 580"/>
          <p:cNvSpPr>
            <a:spLocks/>
          </p:cNvSpPr>
          <p:nvPr/>
        </p:nvSpPr>
        <p:spPr bwMode="auto">
          <a:xfrm>
            <a:off x="6677025" y="5073650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74" name="object 581"/>
          <p:cNvSpPr>
            <a:spLocks/>
          </p:cNvSpPr>
          <p:nvPr/>
        </p:nvSpPr>
        <p:spPr bwMode="auto">
          <a:xfrm>
            <a:off x="6615113" y="5018088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75" name="object 582"/>
          <p:cNvSpPr>
            <a:spLocks/>
          </p:cNvSpPr>
          <p:nvPr/>
        </p:nvSpPr>
        <p:spPr bwMode="auto">
          <a:xfrm>
            <a:off x="6677025" y="5018088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76" name="object 583"/>
          <p:cNvSpPr>
            <a:spLocks/>
          </p:cNvSpPr>
          <p:nvPr/>
        </p:nvSpPr>
        <p:spPr bwMode="auto">
          <a:xfrm>
            <a:off x="6569075" y="4843463"/>
            <a:ext cx="39688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77" name="object 584"/>
          <p:cNvSpPr>
            <a:spLocks noChangeArrowheads="1"/>
          </p:cNvSpPr>
          <p:nvPr/>
        </p:nvSpPr>
        <p:spPr bwMode="auto">
          <a:xfrm>
            <a:off x="5905500" y="4095750"/>
            <a:ext cx="195263" cy="109538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178" name="object 585"/>
          <p:cNvSpPr>
            <a:spLocks/>
          </p:cNvSpPr>
          <p:nvPr/>
        </p:nvSpPr>
        <p:spPr bwMode="auto">
          <a:xfrm>
            <a:off x="6243638" y="4102100"/>
            <a:ext cx="39687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79" name="object 586"/>
          <p:cNvSpPr>
            <a:spLocks/>
          </p:cNvSpPr>
          <p:nvPr/>
        </p:nvSpPr>
        <p:spPr bwMode="auto">
          <a:xfrm>
            <a:off x="6243638" y="4303713"/>
            <a:ext cx="39687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80" name="object 587"/>
          <p:cNvSpPr>
            <a:spLocks/>
          </p:cNvSpPr>
          <p:nvPr/>
        </p:nvSpPr>
        <p:spPr bwMode="auto">
          <a:xfrm>
            <a:off x="5951538" y="4048125"/>
            <a:ext cx="330200" cy="255588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5" y="0"/>
              </a:cxn>
              <a:cxn ang="0">
                <a:pos x="330149" y="54013"/>
              </a:cxn>
              <a:cxn ang="0">
                <a:pos x="330149" y="255739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81" name="object 588"/>
          <p:cNvSpPr>
            <a:spLocks/>
          </p:cNvSpPr>
          <p:nvPr/>
        </p:nvSpPr>
        <p:spPr bwMode="auto">
          <a:xfrm>
            <a:off x="5999163" y="4278313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82" name="object 589"/>
          <p:cNvSpPr>
            <a:spLocks/>
          </p:cNvSpPr>
          <p:nvPr/>
        </p:nvSpPr>
        <p:spPr bwMode="auto">
          <a:xfrm>
            <a:off x="6061075" y="4278313"/>
            <a:ext cx="33338" cy="61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20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83" name="object 590"/>
          <p:cNvSpPr>
            <a:spLocks/>
          </p:cNvSpPr>
          <p:nvPr/>
        </p:nvSpPr>
        <p:spPr bwMode="auto">
          <a:xfrm>
            <a:off x="5935663" y="4278313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84" name="object 591"/>
          <p:cNvSpPr>
            <a:spLocks/>
          </p:cNvSpPr>
          <p:nvPr/>
        </p:nvSpPr>
        <p:spPr bwMode="auto">
          <a:xfrm>
            <a:off x="6061075" y="4222750"/>
            <a:ext cx="33338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85" name="object 592"/>
          <p:cNvSpPr>
            <a:spLocks/>
          </p:cNvSpPr>
          <p:nvPr/>
        </p:nvSpPr>
        <p:spPr bwMode="auto">
          <a:xfrm>
            <a:off x="5999163" y="4222750"/>
            <a:ext cx="31750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86" name="object 593"/>
          <p:cNvSpPr>
            <a:spLocks/>
          </p:cNvSpPr>
          <p:nvPr/>
        </p:nvSpPr>
        <p:spPr bwMode="auto">
          <a:xfrm>
            <a:off x="5935663" y="4222750"/>
            <a:ext cx="33337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87" name="object 594"/>
          <p:cNvSpPr>
            <a:spLocks/>
          </p:cNvSpPr>
          <p:nvPr/>
        </p:nvSpPr>
        <p:spPr bwMode="auto">
          <a:xfrm>
            <a:off x="5913438" y="4083050"/>
            <a:ext cx="330200" cy="255588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5" y="0"/>
              </a:cxn>
              <a:cxn ang="0">
                <a:pos x="330149" y="54000"/>
              </a:cxn>
              <a:cxn ang="0">
                <a:pos x="330149" y="255739"/>
              </a:cxn>
              <a:cxn ang="0">
                <a:pos x="0" y="255739"/>
              </a:cxn>
              <a:cxn ang="0">
                <a:pos x="0" y="54000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0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88" name="object 595"/>
          <p:cNvSpPr>
            <a:spLocks/>
          </p:cNvSpPr>
          <p:nvPr/>
        </p:nvSpPr>
        <p:spPr bwMode="auto">
          <a:xfrm>
            <a:off x="6122988" y="4165600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89" name="object 596"/>
          <p:cNvSpPr>
            <a:spLocks/>
          </p:cNvSpPr>
          <p:nvPr/>
        </p:nvSpPr>
        <p:spPr bwMode="auto">
          <a:xfrm>
            <a:off x="6184900" y="4165600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90" name="object 597"/>
          <p:cNvSpPr>
            <a:spLocks/>
          </p:cNvSpPr>
          <p:nvPr/>
        </p:nvSpPr>
        <p:spPr bwMode="auto">
          <a:xfrm>
            <a:off x="6122988" y="4278313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91" name="object 598"/>
          <p:cNvSpPr>
            <a:spLocks/>
          </p:cNvSpPr>
          <p:nvPr/>
        </p:nvSpPr>
        <p:spPr bwMode="auto">
          <a:xfrm>
            <a:off x="6184900" y="4278313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92" name="object 599"/>
          <p:cNvSpPr>
            <a:spLocks/>
          </p:cNvSpPr>
          <p:nvPr/>
        </p:nvSpPr>
        <p:spPr bwMode="auto">
          <a:xfrm>
            <a:off x="6122988" y="4222750"/>
            <a:ext cx="33337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93" name="object 600"/>
          <p:cNvSpPr>
            <a:spLocks/>
          </p:cNvSpPr>
          <p:nvPr/>
        </p:nvSpPr>
        <p:spPr bwMode="auto">
          <a:xfrm>
            <a:off x="6184900" y="4222750"/>
            <a:ext cx="33338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94" name="object 601"/>
          <p:cNvSpPr>
            <a:spLocks/>
          </p:cNvSpPr>
          <p:nvPr/>
        </p:nvSpPr>
        <p:spPr bwMode="auto">
          <a:xfrm>
            <a:off x="6076950" y="4048125"/>
            <a:ext cx="39688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95" name="object 602"/>
          <p:cNvSpPr>
            <a:spLocks noChangeArrowheads="1"/>
          </p:cNvSpPr>
          <p:nvPr/>
        </p:nvSpPr>
        <p:spPr bwMode="auto">
          <a:xfrm>
            <a:off x="6397625" y="4095750"/>
            <a:ext cx="195263" cy="109538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196" name="object 603"/>
          <p:cNvSpPr>
            <a:spLocks/>
          </p:cNvSpPr>
          <p:nvPr/>
        </p:nvSpPr>
        <p:spPr bwMode="auto">
          <a:xfrm>
            <a:off x="6735763" y="4102100"/>
            <a:ext cx="39687" cy="34925"/>
          </a:xfrm>
          <a:custGeom>
            <a:avLst/>
            <a:gdLst/>
            <a:ahLst/>
            <a:cxnLst>
              <a:cxn ang="0">
                <a:pos x="0" y="34836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36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97" name="object 604"/>
          <p:cNvSpPr>
            <a:spLocks/>
          </p:cNvSpPr>
          <p:nvPr/>
        </p:nvSpPr>
        <p:spPr bwMode="auto">
          <a:xfrm>
            <a:off x="6735763" y="4303713"/>
            <a:ext cx="39687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98" name="object 605"/>
          <p:cNvSpPr>
            <a:spLocks/>
          </p:cNvSpPr>
          <p:nvPr/>
        </p:nvSpPr>
        <p:spPr bwMode="auto">
          <a:xfrm>
            <a:off x="6443663" y="4048125"/>
            <a:ext cx="330200" cy="255588"/>
          </a:xfrm>
          <a:custGeom>
            <a:avLst/>
            <a:gdLst/>
            <a:ahLst/>
            <a:cxnLst>
              <a:cxn ang="0">
                <a:pos x="0" y="54013"/>
              </a:cxn>
              <a:cxn ang="0">
                <a:pos x="163855" y="0"/>
              </a:cxn>
              <a:cxn ang="0">
                <a:pos x="330149" y="54013"/>
              </a:cxn>
              <a:cxn ang="0">
                <a:pos x="330149" y="255739"/>
              </a:cxn>
            </a:cxnLst>
            <a:rect l="0" t="0" r="r" b="b"/>
            <a:pathLst>
              <a:path w="330200" h="255904">
                <a:moveTo>
                  <a:pt x="0" y="54013"/>
                </a:moveTo>
                <a:lnTo>
                  <a:pt x="163855" y="0"/>
                </a:lnTo>
                <a:lnTo>
                  <a:pt x="330149" y="54013"/>
                </a:lnTo>
                <a:lnTo>
                  <a:pt x="330149" y="255739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199" name="object 606"/>
          <p:cNvSpPr>
            <a:spLocks/>
          </p:cNvSpPr>
          <p:nvPr/>
        </p:nvSpPr>
        <p:spPr bwMode="auto">
          <a:xfrm>
            <a:off x="6491288" y="4278313"/>
            <a:ext cx="31750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200" name="object 607"/>
          <p:cNvSpPr>
            <a:spLocks/>
          </p:cNvSpPr>
          <p:nvPr/>
        </p:nvSpPr>
        <p:spPr bwMode="auto">
          <a:xfrm>
            <a:off x="6553200" y="4278313"/>
            <a:ext cx="33338" cy="61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60426"/>
              </a:cxn>
              <a:cxn ang="0">
                <a:pos x="0" y="60426"/>
              </a:cxn>
              <a:cxn ang="0">
                <a:pos x="0" y="0"/>
              </a:cxn>
            </a:cxnLst>
            <a:rect l="0" t="0" r="r" b="b"/>
            <a:pathLst>
              <a:path w="33020" h="60960">
                <a:moveTo>
                  <a:pt x="0" y="0"/>
                </a:moveTo>
                <a:lnTo>
                  <a:pt x="32435" y="0"/>
                </a:lnTo>
                <a:lnTo>
                  <a:pt x="32435" y="60426"/>
                </a:lnTo>
                <a:lnTo>
                  <a:pt x="0" y="60426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201" name="object 608"/>
          <p:cNvSpPr>
            <a:spLocks/>
          </p:cNvSpPr>
          <p:nvPr/>
        </p:nvSpPr>
        <p:spPr bwMode="auto">
          <a:xfrm>
            <a:off x="6427788" y="4278313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202" name="object 609"/>
          <p:cNvSpPr>
            <a:spLocks/>
          </p:cNvSpPr>
          <p:nvPr/>
        </p:nvSpPr>
        <p:spPr bwMode="auto">
          <a:xfrm>
            <a:off x="6553200" y="4222750"/>
            <a:ext cx="33338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203" name="object 610"/>
          <p:cNvSpPr>
            <a:spLocks/>
          </p:cNvSpPr>
          <p:nvPr/>
        </p:nvSpPr>
        <p:spPr bwMode="auto">
          <a:xfrm>
            <a:off x="6491288" y="4222750"/>
            <a:ext cx="31750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204" name="object 611"/>
          <p:cNvSpPr>
            <a:spLocks/>
          </p:cNvSpPr>
          <p:nvPr/>
        </p:nvSpPr>
        <p:spPr bwMode="auto">
          <a:xfrm>
            <a:off x="6427788" y="4222750"/>
            <a:ext cx="33337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205" name="object 612"/>
          <p:cNvSpPr>
            <a:spLocks/>
          </p:cNvSpPr>
          <p:nvPr/>
        </p:nvSpPr>
        <p:spPr bwMode="auto">
          <a:xfrm>
            <a:off x="6405563" y="4083050"/>
            <a:ext cx="330200" cy="255588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163855" y="0"/>
              </a:cxn>
              <a:cxn ang="0">
                <a:pos x="330149" y="54000"/>
              </a:cxn>
              <a:cxn ang="0">
                <a:pos x="330149" y="255739"/>
              </a:cxn>
              <a:cxn ang="0">
                <a:pos x="0" y="255739"/>
              </a:cxn>
              <a:cxn ang="0">
                <a:pos x="0" y="54000"/>
              </a:cxn>
            </a:cxnLst>
            <a:rect l="0" t="0" r="r" b="b"/>
            <a:pathLst>
              <a:path w="330200" h="255904">
                <a:moveTo>
                  <a:pt x="0" y="54000"/>
                </a:moveTo>
                <a:lnTo>
                  <a:pt x="163855" y="0"/>
                </a:lnTo>
                <a:lnTo>
                  <a:pt x="330149" y="54000"/>
                </a:lnTo>
                <a:lnTo>
                  <a:pt x="330149" y="255739"/>
                </a:lnTo>
                <a:lnTo>
                  <a:pt x="0" y="255739"/>
                </a:lnTo>
                <a:lnTo>
                  <a:pt x="0" y="5400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206" name="object 613"/>
          <p:cNvSpPr>
            <a:spLocks/>
          </p:cNvSpPr>
          <p:nvPr/>
        </p:nvSpPr>
        <p:spPr bwMode="auto">
          <a:xfrm>
            <a:off x="6615113" y="4165600"/>
            <a:ext cx="33337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207" name="object 614"/>
          <p:cNvSpPr>
            <a:spLocks/>
          </p:cNvSpPr>
          <p:nvPr/>
        </p:nvSpPr>
        <p:spPr bwMode="auto">
          <a:xfrm>
            <a:off x="6677025" y="4165600"/>
            <a:ext cx="3333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208" name="object 615"/>
          <p:cNvSpPr>
            <a:spLocks/>
          </p:cNvSpPr>
          <p:nvPr/>
        </p:nvSpPr>
        <p:spPr bwMode="auto">
          <a:xfrm>
            <a:off x="6615113" y="4278313"/>
            <a:ext cx="333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209" name="object 616"/>
          <p:cNvSpPr>
            <a:spLocks/>
          </p:cNvSpPr>
          <p:nvPr/>
        </p:nvSpPr>
        <p:spPr bwMode="auto">
          <a:xfrm>
            <a:off x="6677025" y="4278313"/>
            <a:ext cx="3333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210" name="object 617"/>
          <p:cNvSpPr>
            <a:spLocks/>
          </p:cNvSpPr>
          <p:nvPr/>
        </p:nvSpPr>
        <p:spPr bwMode="auto">
          <a:xfrm>
            <a:off x="6615113" y="4222750"/>
            <a:ext cx="33337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48" y="0"/>
              </a:cxn>
              <a:cxn ang="0">
                <a:pos x="32448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48" y="0"/>
                </a:lnTo>
                <a:lnTo>
                  <a:pt x="32448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211" name="object 618"/>
          <p:cNvSpPr>
            <a:spLocks/>
          </p:cNvSpPr>
          <p:nvPr/>
        </p:nvSpPr>
        <p:spPr bwMode="auto">
          <a:xfrm>
            <a:off x="6677025" y="4222750"/>
            <a:ext cx="33338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35" y="0"/>
              </a:cxn>
              <a:cxn ang="0">
                <a:pos x="32435" y="32435"/>
              </a:cxn>
              <a:cxn ang="0">
                <a:pos x="0" y="32435"/>
              </a:cxn>
              <a:cxn ang="0">
                <a:pos x="0" y="0"/>
              </a:cxn>
            </a:cxnLst>
            <a:rect l="0" t="0" r="r" b="b"/>
            <a:pathLst>
              <a:path w="33020" h="33020">
                <a:moveTo>
                  <a:pt x="0" y="0"/>
                </a:moveTo>
                <a:lnTo>
                  <a:pt x="32435" y="0"/>
                </a:lnTo>
                <a:lnTo>
                  <a:pt x="32435" y="32435"/>
                </a:lnTo>
                <a:lnTo>
                  <a:pt x="0" y="32435"/>
                </a:lnTo>
                <a:lnTo>
                  <a:pt x="0" y="0"/>
                </a:lnTo>
                <a:close/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212" name="object 619"/>
          <p:cNvSpPr>
            <a:spLocks/>
          </p:cNvSpPr>
          <p:nvPr/>
        </p:nvSpPr>
        <p:spPr bwMode="auto">
          <a:xfrm>
            <a:off x="6569075" y="4048125"/>
            <a:ext cx="39688" cy="34925"/>
          </a:xfrm>
          <a:custGeom>
            <a:avLst/>
            <a:gdLst/>
            <a:ahLst/>
            <a:cxnLst>
              <a:cxn ang="0">
                <a:pos x="0" y="34848"/>
              </a:cxn>
              <a:cxn ang="0">
                <a:pos x="38963" y="0"/>
              </a:cxn>
            </a:cxnLst>
            <a:rect l="0" t="0" r="r" b="b"/>
            <a:pathLst>
              <a:path w="39370" h="34925">
                <a:moveTo>
                  <a:pt x="0" y="34848"/>
                </a:moveTo>
                <a:lnTo>
                  <a:pt x="38963" y="0"/>
                </a:lnTo>
              </a:path>
            </a:pathLst>
          </a:custGeom>
          <a:noFill/>
          <a:ln w="14400">
            <a:solidFill>
              <a:srgbClr val="DCB7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20" name="object 620"/>
          <p:cNvSpPr txBox="1"/>
          <p:nvPr/>
        </p:nvSpPr>
        <p:spPr>
          <a:xfrm>
            <a:off x="450850" y="3794125"/>
            <a:ext cx="1350963" cy="136683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algn="ctr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lang="ru-RU" sz="8800" b="1" spc="-247" baseline="20833" dirty="0">
                <a:solidFill>
                  <a:srgbClr val="DCB77A"/>
                </a:solidFill>
                <a:latin typeface="Arial"/>
                <a:cs typeface="Arial"/>
              </a:rPr>
              <a:t>15</a:t>
            </a:r>
            <a:endParaRPr sz="11500" dirty="0">
              <a:latin typeface="Arial"/>
              <a:cs typeface="Arial"/>
            </a:endParaRPr>
          </a:p>
        </p:txBody>
      </p:sp>
      <p:sp>
        <p:nvSpPr>
          <p:cNvPr id="629" name="Дуга 628"/>
          <p:cNvSpPr/>
          <p:nvPr/>
        </p:nvSpPr>
        <p:spPr>
          <a:xfrm>
            <a:off x="379413" y="1735138"/>
            <a:ext cx="1409700" cy="1462087"/>
          </a:xfrm>
          <a:prstGeom prst="arc">
            <a:avLst>
              <a:gd name="adj1" fmla="val 16200000"/>
              <a:gd name="adj2" fmla="val 1059807"/>
            </a:avLst>
          </a:prstGeom>
          <a:ln w="149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215" name="Рисунок 11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7127875" y="3252788"/>
            <a:ext cx="3565525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16" name="object 9"/>
          <p:cNvSpPr>
            <a:spLocks noChangeArrowheads="1"/>
          </p:cNvSpPr>
          <p:nvPr/>
        </p:nvSpPr>
        <p:spPr bwMode="auto">
          <a:xfrm>
            <a:off x="7134225" y="2751138"/>
            <a:ext cx="3551238" cy="47625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217" name="object 9"/>
          <p:cNvSpPr>
            <a:spLocks noChangeArrowheads="1"/>
          </p:cNvSpPr>
          <p:nvPr/>
        </p:nvSpPr>
        <p:spPr bwMode="auto">
          <a:xfrm>
            <a:off x="7134225" y="3173413"/>
            <a:ext cx="3551238" cy="47625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2287</TotalTime>
  <Words>1405</Words>
  <Application>Microsoft Office PowerPoint</Application>
  <PresentationFormat>Произвольный</PresentationFormat>
  <Paragraphs>353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Verdana</vt:lpstr>
      <vt:lpstr>Wingdings</vt:lpstr>
      <vt:lpstr>Office Theme</vt:lpstr>
      <vt:lpstr>Презентация PowerPoint</vt:lpstr>
      <vt:lpstr>Презентация PowerPoint</vt:lpstr>
      <vt:lpstr>ДОШКОЛЬНОЕ  ОБРАЗОВАНИЕ</vt:lpstr>
      <vt:lpstr>ОБЩЕЕ  ОБРАЗОВАНИЕ</vt:lpstr>
      <vt:lpstr>Презентация PowerPoint</vt:lpstr>
      <vt:lpstr>Презентация PowerPoint</vt:lpstr>
      <vt:lpstr>ЗАЩИТА  ДЕТЕЙ СТРАТЕГИЧЕСКИЙ ПРИОРИТЕТ  РАЗВИТИЯ СТРАНЫ</vt:lpstr>
      <vt:lpstr>Образование детей с ограниченными возможностями здоровья и инвалидностью </vt:lpstr>
      <vt:lpstr>Презентация PowerPoint</vt:lpstr>
      <vt:lpstr>Презентация PowerPoint</vt:lpstr>
      <vt:lpstr>ЗАРАБОТНАЯ  ПЛАТА В СИСТЕМЕ ОБРАЗОВАНИЯ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МОН_Декаларация_А4_2017_7.cdr</dc:title>
  <dc:creator>Dina</dc:creator>
  <cp:lastModifiedBy>Луговая Екатерина Александровна</cp:lastModifiedBy>
  <cp:revision>199</cp:revision>
  <cp:lastPrinted>2018-11-09T11:13:09Z</cp:lastPrinted>
  <dcterms:created xsi:type="dcterms:W3CDTF">2018-01-30T15:01:00Z</dcterms:created>
  <dcterms:modified xsi:type="dcterms:W3CDTF">2018-11-20T16:57:29Z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2017-03-31T00:00:00Z</vt:filetime>
  </property>
  <property fmtid="{D5CDD505-2E9C-101B-9397-08002B2CF9AE}" pid="3" name="Creator">
    <vt:lpwstr>CorelDRAW X7</vt:lpwstr>
  </property>
  <property fmtid="{D5CDD505-2E9C-101B-9397-08002B2CF9AE}" pid="4" name="LastSaved">
    <vt:filetime>2018-01-30T00:00:00Z</vt:filetime>
  </property>
</Properties>
</file>